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15" r:id="rId2"/>
    <p:sldMasterId id="2147483724" r:id="rId3"/>
    <p:sldMasterId id="2147483735" r:id="rId4"/>
    <p:sldMasterId id="2147483727" r:id="rId5"/>
  </p:sldMasterIdLst>
  <p:notesMasterIdLst>
    <p:notesMasterId r:id="rId18"/>
  </p:notesMasterIdLst>
  <p:handoutMasterIdLst>
    <p:handoutMasterId r:id="rId19"/>
  </p:handoutMasterIdLst>
  <p:sldIdLst>
    <p:sldId id="260" r:id="rId6"/>
    <p:sldId id="341" r:id="rId7"/>
    <p:sldId id="365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33" r:id="rId17"/>
  </p:sldIdLst>
  <p:sldSz cx="9906000" cy="6858000" type="A4"/>
  <p:notesSz cx="6807200" cy="9939338"/>
  <p:custDataLst>
    <p:tags r:id="rId20"/>
  </p:custDataLst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5">
          <p15:clr>
            <a:srgbClr val="A4A3A4"/>
          </p15:clr>
        </p15:guide>
        <p15:guide id="3" orient="horz" pos="1408">
          <p15:clr>
            <a:srgbClr val="A4A3A4"/>
          </p15:clr>
        </p15:guide>
        <p15:guide id="4" orient="horz" pos="3882">
          <p15:clr>
            <a:srgbClr val="A4A3A4"/>
          </p15:clr>
        </p15:guide>
        <p15:guide id="5" orient="horz" pos="3606">
          <p15:clr>
            <a:srgbClr val="A4A3A4"/>
          </p15:clr>
        </p15:guide>
        <p15:guide id="6" pos="3120">
          <p15:clr>
            <a:srgbClr val="A4A3A4"/>
          </p15:clr>
        </p15:guide>
        <p15:guide id="7" pos="433">
          <p15:clr>
            <a:srgbClr val="A4A3A4"/>
          </p15:clr>
        </p15:guide>
        <p15:guide id="8" pos="5806">
          <p15:clr>
            <a:srgbClr val="A4A3A4"/>
          </p15:clr>
        </p15:guide>
        <p15:guide id="9" pos="8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1B719"/>
    <a:srgbClr val="FED76A"/>
    <a:srgbClr val="7EB37B"/>
    <a:srgbClr val="D1E4D0"/>
    <a:srgbClr val="F3F2F1"/>
    <a:srgbClr val="FBDCC0"/>
    <a:srgbClr val="FD915E"/>
    <a:srgbClr val="FA6471"/>
    <a:srgbClr val="FED768"/>
    <a:srgbClr val="1B7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9" autoAdjust="0"/>
    <p:restoredTop sz="94607" autoAdjust="0"/>
  </p:normalViewPr>
  <p:slideViewPr>
    <p:cSldViewPr snapToGrid="0">
      <p:cViewPr varScale="1">
        <p:scale>
          <a:sx n="81" d="100"/>
          <a:sy n="81" d="100"/>
        </p:scale>
        <p:origin x="2634" y="66"/>
      </p:cViewPr>
      <p:guideLst>
        <p:guide orient="horz" pos="2160"/>
        <p:guide orient="horz" pos="1205"/>
        <p:guide orient="horz" pos="1408"/>
        <p:guide orient="horz" pos="3882"/>
        <p:guide orient="horz" pos="3606"/>
        <p:guide pos="3120"/>
        <p:guide pos="433"/>
        <p:guide pos="5806"/>
        <p:guide pos="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349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1ED74-0FB8-4314-85E6-8E6E6D0FAD90}" type="datetimeFigureOut">
              <a:rPr lang="en-AU" smtClean="0"/>
              <a:pPr/>
              <a:t>25/07/2023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4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349" y="9440864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19300-F76D-4F8B-8753-415EB612033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2465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38" y="1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75" y="746125"/>
            <a:ext cx="538003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1" y="4721186"/>
            <a:ext cx="5445760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7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38" y="9440647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02AE24-E93E-4839-B0C7-1C8205CFDF61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0726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99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EF4CD67-1F1B-4500-AE9F-80CCA07209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8085" y="3504126"/>
            <a:ext cx="3464916" cy="16541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Write the description or the least important text here.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Write the description or the least important text here.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Write the description or the least important text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84998AE-FFE7-4CE3-8F48-8802BFCC0E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6823" y="3504126"/>
            <a:ext cx="3464916" cy="16541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Write the description or the least important text here.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Write the description or the least important text here.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Write the description or the least important text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0690EBD8-EA6D-455A-BCA0-205C228284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8084" y="974449"/>
            <a:ext cx="3963885" cy="1654452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en-US" dirty="0" smtClean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Lorem ipsum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dolor sit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amet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2800" b="0" i="0" dirty="0" err="1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consectetur</a:t>
            </a:r>
            <a:r>
              <a:rPr lang="en-US" sz="2800" b="0" i="0" dirty="0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b="0" i="0" dirty="0" err="1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adipiscing</a:t>
            </a:r>
            <a:r>
              <a:rPr lang="en-US" sz="2800" b="0" i="0" dirty="0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b="0" i="0" dirty="0" err="1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elit</a:t>
            </a:r>
            <a:r>
              <a:rPr lang="en-US" sz="2800" b="0" i="0" dirty="0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b="0" i="0" dirty="0" err="1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eiusmod</a:t>
            </a:r>
            <a:r>
              <a:rPr lang="en-US" sz="2800" b="0" i="0" dirty="0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 </a:t>
            </a:r>
            <a:endParaRPr lang="en-US" sz="2800" dirty="0">
              <a:solidFill>
                <a:srgbClr val="7EB37B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Calibri Light" panose="020F0302020204030204" pitchFamily="34" charset="0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3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43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8F94256-E8AB-4F0B-8252-AEE62B59B3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30017" y="885826"/>
            <a:ext cx="6932958" cy="2543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E309AD05-6160-44B6-9329-1846FED783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7635" y="3763961"/>
            <a:ext cx="3963885" cy="220821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en-US" dirty="0" smtClean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Lorem ipsum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dolor sit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amet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2800" b="0" i="0" dirty="0" err="1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consectetur</a:t>
            </a:r>
            <a:r>
              <a:rPr lang="en-US" sz="2800" b="0" i="0" dirty="0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b="0" i="0" dirty="0" err="1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adipiscing</a:t>
            </a:r>
            <a:r>
              <a:rPr lang="en-US" sz="2800" b="0" i="0" dirty="0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b="0" i="0" dirty="0" err="1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elit</a:t>
            </a:r>
            <a:r>
              <a:rPr lang="en-US" sz="2800" b="0" i="0" dirty="0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b="0" i="0" dirty="0" err="1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eiusmod</a:t>
            </a:r>
            <a:r>
              <a:rPr lang="en-US" sz="2800" b="0" i="0" dirty="0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 </a:t>
            </a:r>
            <a:endParaRPr lang="en-US" sz="2800" dirty="0">
              <a:solidFill>
                <a:srgbClr val="7EB37B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Calibri Light" panose="020F0302020204030204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0526B822-0C98-4940-BAC0-933A0C0930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1750" y="3763961"/>
            <a:ext cx="2181225" cy="1846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45466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&amp;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29BDE47-0705-4BB5-9E01-AD72CC447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71625" y="885826"/>
            <a:ext cx="6991350" cy="287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74059FF4-44B9-4BAF-BE69-8B39573DAE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1749" y="4040186"/>
            <a:ext cx="2181225" cy="1846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274510B-D554-4B93-952A-2B1F711A93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1625" y="4059325"/>
            <a:ext cx="4077181" cy="16541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Write the description or the least important text here.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Write the description or the least important text here.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Write the description or the least important text here.</a:t>
            </a:r>
          </a:p>
        </p:txBody>
      </p:sp>
    </p:spTree>
    <p:extLst>
      <p:ext uri="{BB962C8B-B14F-4D97-AF65-F5344CB8AC3E}">
        <p14:creationId xmlns:p14="http://schemas.microsoft.com/office/powerpoint/2010/main" val="286530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&amp;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29BDE47-0705-4BB5-9E01-AD72CC447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78582" y="885825"/>
            <a:ext cx="3367519" cy="4858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F584E7F5-8BED-46B7-8C70-A0E7EB7C21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5805" y="3050112"/>
            <a:ext cx="1245839" cy="75777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en-US" sz="1600" b="1" dirty="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388CC8-0107-4E80-8917-F367384BC0AC}"/>
              </a:ext>
            </a:extLst>
          </p:cNvPr>
          <p:cNvCxnSpPr>
            <a:cxnSpLocks/>
          </p:cNvCxnSpPr>
          <p:nvPr userDrawn="1"/>
        </p:nvCxnSpPr>
        <p:spPr>
          <a:xfrm>
            <a:off x="875805" y="3101670"/>
            <a:ext cx="0" cy="408623"/>
          </a:xfrm>
          <a:prstGeom prst="line">
            <a:avLst/>
          </a:prstGeom>
          <a:ln w="28575">
            <a:solidFill>
              <a:srgbClr val="FED76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41589741-8405-49E9-B73D-2C2400D2F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678" y="885825"/>
            <a:ext cx="4077181" cy="16994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en-US" sz="2000" dirty="0" smtClean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Lorem ipsum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dolor sit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amet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2800" b="0" i="0" dirty="0" err="1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consectetur</a:t>
            </a:r>
            <a:r>
              <a:rPr lang="en-US" sz="2800" b="0" i="0" dirty="0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b="0" i="0" dirty="0" err="1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adipiscing</a:t>
            </a:r>
            <a:r>
              <a:rPr lang="en-US" sz="2800" b="0" i="0" dirty="0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b="0" i="0" dirty="0" err="1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elit</a:t>
            </a:r>
            <a:r>
              <a:rPr lang="en-US" sz="2800" b="0" i="0" dirty="0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b="0" i="0" dirty="0" err="1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eiusmod</a:t>
            </a:r>
            <a:r>
              <a:rPr lang="en-US" sz="2800" b="0" i="0" dirty="0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 </a:t>
            </a:r>
            <a:endParaRPr lang="en-US" sz="2800" dirty="0">
              <a:solidFill>
                <a:srgbClr val="7EB37B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Calibri Light" panose="020F0302020204030204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2A09A98A-978E-42AD-A14E-C866A42784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91481" y="3050112"/>
            <a:ext cx="1245839" cy="75777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en-US" sz="1600" b="1" dirty="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F35FD5-168C-4702-BC27-4BCFF172DD1D}"/>
              </a:ext>
            </a:extLst>
          </p:cNvPr>
          <p:cNvCxnSpPr>
            <a:cxnSpLocks/>
          </p:cNvCxnSpPr>
          <p:nvPr userDrawn="1"/>
        </p:nvCxnSpPr>
        <p:spPr>
          <a:xfrm>
            <a:off x="2291481" y="3101670"/>
            <a:ext cx="0" cy="408623"/>
          </a:xfrm>
          <a:prstGeom prst="line">
            <a:avLst/>
          </a:prstGeom>
          <a:ln w="28575">
            <a:solidFill>
              <a:srgbClr val="FED76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6F2906F2-D1F8-49D9-9944-EB3898C26F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07159" y="3054753"/>
            <a:ext cx="1245839" cy="75777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en-US" sz="1600" b="1" dirty="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0F9C99-FD26-4B98-BBA9-D58A44564BE5}"/>
              </a:ext>
            </a:extLst>
          </p:cNvPr>
          <p:cNvCxnSpPr>
            <a:cxnSpLocks/>
          </p:cNvCxnSpPr>
          <p:nvPr userDrawn="1"/>
        </p:nvCxnSpPr>
        <p:spPr>
          <a:xfrm>
            <a:off x="3707159" y="3106311"/>
            <a:ext cx="0" cy="408623"/>
          </a:xfrm>
          <a:prstGeom prst="line">
            <a:avLst/>
          </a:prstGeom>
          <a:ln w="28575">
            <a:solidFill>
              <a:srgbClr val="FED76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87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29BDE47-0705-4BB5-9E01-AD72CC447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70270" y="873875"/>
            <a:ext cx="3367519" cy="4858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41589741-8405-49E9-B73D-2C2400D2F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805" y="885826"/>
            <a:ext cx="4077181" cy="165417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en-US" sz="2000" dirty="0" smtClean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Lorem ipsum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dolor sit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amet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2800" b="0" i="0" dirty="0" err="1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consectetur</a:t>
            </a:r>
            <a:r>
              <a:rPr lang="en-US" sz="2800" b="0" i="0" dirty="0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b="0" i="0" dirty="0" err="1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adipiscing</a:t>
            </a:r>
            <a:r>
              <a:rPr lang="en-US" sz="2800" b="0" i="0" dirty="0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b="0" i="0" dirty="0" err="1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elit</a:t>
            </a:r>
            <a:r>
              <a:rPr lang="en-US" sz="2800" b="0" i="0" dirty="0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b="0" i="0" dirty="0" err="1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eiusmod</a:t>
            </a:r>
            <a:r>
              <a:rPr lang="en-US" sz="2800" b="0" i="0" dirty="0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 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724103F-6851-472A-85E2-681D459CE8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5805" y="2852115"/>
            <a:ext cx="4077181" cy="16541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Write the description or the least important text here.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Write the description or the least important text here.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Write the description or the least important text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7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41E81AC9-9ECA-45C5-9C7C-7B0290B493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8332" y="1431648"/>
            <a:ext cx="3963885" cy="95410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en-US" dirty="0" smtClean="0">
                <a:solidFill>
                  <a:schemeClr val="accent6"/>
                </a:solidFill>
              </a:defRPr>
            </a:lvl1pPr>
          </a:lstStyle>
          <a:p>
            <a:r>
              <a:rPr lang="en-US" sz="3600" b="1" i="0" kern="1300" dirty="0">
                <a:solidFill>
                  <a:srgbClr val="000000"/>
                </a:solidFill>
                <a:effectLst/>
                <a:ea typeface="Adobe Gothic Std B" panose="020B0800000000000000" pitchFamily="34" charset="-128"/>
              </a:rPr>
              <a:t>Heading</a:t>
            </a:r>
            <a:br>
              <a:rPr lang="en-US" sz="3600" b="1" i="0" kern="1300" dirty="0">
                <a:solidFill>
                  <a:srgbClr val="000000"/>
                </a:solidFill>
                <a:effectLst/>
                <a:ea typeface="Adobe Gothic Std B" panose="020B0800000000000000" pitchFamily="34" charset="-128"/>
              </a:rPr>
            </a:br>
            <a:r>
              <a:rPr lang="en-US" b="1" i="0" kern="1300" dirty="0">
                <a:solidFill>
                  <a:schemeClr val="accent6"/>
                </a:solidFill>
                <a:ea typeface="Adobe Gothic Std B" panose="020B0800000000000000" pitchFamily="34" charset="-128"/>
              </a:rPr>
              <a:t>Sub-heading</a:t>
            </a:r>
            <a:endParaRPr lang="en-US" sz="3600" b="1" kern="1300" dirty="0">
              <a:solidFill>
                <a:schemeClr val="accent6"/>
              </a:solidFill>
              <a:ea typeface="Adobe Gothic Std B" panose="020B0800000000000000" pitchFamily="34" charset="-128"/>
              <a:cs typeface="Calibri Light" panose="020F030202020403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53F5DB8-1DCA-4D92-B78E-2C5E6EE0E3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88332" y="2543694"/>
            <a:ext cx="7655916" cy="218624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Write the description or the least important text here.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Write the description or the least important text here.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Write the description or the least important text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05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4A6C797-58D3-467A-A113-BA019164AC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8084" y="974449"/>
            <a:ext cx="3963885" cy="1654452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en-US" dirty="0" smtClean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Lorem ipsum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dolor sit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amet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2800" b="0" i="0" dirty="0" err="1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consectetur</a:t>
            </a:r>
            <a:r>
              <a:rPr lang="en-US" sz="2800" b="0" i="0" dirty="0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b="0" i="0" dirty="0" err="1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adipiscing</a:t>
            </a:r>
            <a:r>
              <a:rPr lang="en-US" sz="2800" b="0" i="0" dirty="0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b="0" i="0" dirty="0" err="1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elit</a:t>
            </a:r>
            <a:r>
              <a:rPr lang="en-US" sz="2800" b="0" i="0" dirty="0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b="0" i="0" dirty="0" err="1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eiusmod</a:t>
            </a:r>
            <a:r>
              <a:rPr lang="en-US" sz="2800" b="0" i="0" dirty="0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 </a:t>
            </a:r>
            <a:endParaRPr lang="en-US" sz="2800" dirty="0">
              <a:solidFill>
                <a:srgbClr val="7EB37B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Calibri Light" panose="020F0302020204030204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BAEC5-6241-45AB-9A36-C264B37607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8084" y="3504126"/>
            <a:ext cx="3963885" cy="16541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Write the description or the least important text here.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Write the description or the least important text here.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Write the description or the least important text here.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624A59B7-6BED-40E7-B8C4-F789D70596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07816" y="3504126"/>
            <a:ext cx="1245839" cy="75777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en-US" sz="1600" b="1" dirty="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E0407B2B-B021-4798-9556-6BD8FA1B9F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73211" y="3504126"/>
            <a:ext cx="1245839" cy="75777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en-US" sz="1600" b="1" dirty="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CC07CE-F986-4C30-810C-A9D5950B62BE}"/>
              </a:ext>
            </a:extLst>
          </p:cNvPr>
          <p:cNvCxnSpPr>
            <a:cxnSpLocks/>
          </p:cNvCxnSpPr>
          <p:nvPr userDrawn="1"/>
        </p:nvCxnSpPr>
        <p:spPr>
          <a:xfrm>
            <a:off x="5916553" y="3565200"/>
            <a:ext cx="0" cy="408623"/>
          </a:xfrm>
          <a:prstGeom prst="line">
            <a:avLst/>
          </a:prstGeom>
          <a:ln w="28575">
            <a:solidFill>
              <a:srgbClr val="FED76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F44EB9-D174-424E-9EA9-322090C3A6B8}"/>
              </a:ext>
            </a:extLst>
          </p:cNvPr>
          <p:cNvCxnSpPr>
            <a:cxnSpLocks/>
          </p:cNvCxnSpPr>
          <p:nvPr userDrawn="1"/>
        </p:nvCxnSpPr>
        <p:spPr>
          <a:xfrm>
            <a:off x="7371644" y="3565200"/>
            <a:ext cx="0" cy="408623"/>
          </a:xfrm>
          <a:prstGeom prst="line">
            <a:avLst/>
          </a:prstGeom>
          <a:ln w="28575">
            <a:solidFill>
              <a:srgbClr val="FED76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06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arning 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FAB61BE-7EB2-4902-A8C9-4F055BC3ED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8084" y="3504126"/>
            <a:ext cx="1245839" cy="75777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en-US" sz="1600" b="1" dirty="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8E0B1904-24C0-4AD2-8E20-8F6E4CCD1E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65252" y="3504126"/>
            <a:ext cx="1245839" cy="75777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en-US" sz="1600" b="1" dirty="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5D849269-854A-4055-9E4E-844917D21E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2421" y="3504126"/>
            <a:ext cx="1245839" cy="75777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en-US" sz="1600" b="1" dirty="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808F04-13BC-4E80-95AC-8B6D3407725A}"/>
              </a:ext>
            </a:extLst>
          </p:cNvPr>
          <p:cNvCxnSpPr>
            <a:cxnSpLocks/>
          </p:cNvCxnSpPr>
          <p:nvPr userDrawn="1"/>
        </p:nvCxnSpPr>
        <p:spPr>
          <a:xfrm>
            <a:off x="1488084" y="3555684"/>
            <a:ext cx="0" cy="408623"/>
          </a:xfrm>
          <a:prstGeom prst="line">
            <a:avLst/>
          </a:prstGeom>
          <a:ln w="28575">
            <a:solidFill>
              <a:srgbClr val="FED76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63CB92-99EC-4A19-8BD2-729955942688}"/>
              </a:ext>
            </a:extLst>
          </p:cNvPr>
          <p:cNvCxnSpPr>
            <a:cxnSpLocks/>
          </p:cNvCxnSpPr>
          <p:nvPr userDrawn="1"/>
        </p:nvCxnSpPr>
        <p:spPr>
          <a:xfrm>
            <a:off x="2973989" y="3565200"/>
            <a:ext cx="0" cy="408623"/>
          </a:xfrm>
          <a:prstGeom prst="line">
            <a:avLst/>
          </a:prstGeom>
          <a:ln w="28575">
            <a:solidFill>
              <a:srgbClr val="FED76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3823F0-6B4F-4DF6-90D4-BFF2C85236E3}"/>
              </a:ext>
            </a:extLst>
          </p:cNvPr>
          <p:cNvCxnSpPr>
            <a:cxnSpLocks/>
          </p:cNvCxnSpPr>
          <p:nvPr userDrawn="1"/>
        </p:nvCxnSpPr>
        <p:spPr>
          <a:xfrm>
            <a:off x="4440854" y="3565200"/>
            <a:ext cx="0" cy="408623"/>
          </a:xfrm>
          <a:prstGeom prst="line">
            <a:avLst/>
          </a:prstGeom>
          <a:ln w="28575">
            <a:solidFill>
              <a:srgbClr val="FED76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0AEFBC7-75EB-4424-B1EC-652A94D143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07816" y="3504126"/>
            <a:ext cx="1245839" cy="75777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en-US" sz="1600" b="1" dirty="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6BBFD275-71B3-4E23-A8CE-B25ADADB4E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73211" y="3504126"/>
            <a:ext cx="1245839" cy="75777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en-US" sz="1600" b="1" dirty="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DCF3DF-C1F1-42A6-B41B-1B7201D82DE8}"/>
              </a:ext>
            </a:extLst>
          </p:cNvPr>
          <p:cNvCxnSpPr>
            <a:cxnSpLocks/>
          </p:cNvCxnSpPr>
          <p:nvPr userDrawn="1"/>
        </p:nvCxnSpPr>
        <p:spPr>
          <a:xfrm>
            <a:off x="5916553" y="3565200"/>
            <a:ext cx="0" cy="408623"/>
          </a:xfrm>
          <a:prstGeom prst="line">
            <a:avLst/>
          </a:prstGeom>
          <a:ln w="28575">
            <a:solidFill>
              <a:srgbClr val="FED76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6DC1B55-3322-4A5A-A855-57417E4F0DCC}"/>
              </a:ext>
            </a:extLst>
          </p:cNvPr>
          <p:cNvCxnSpPr>
            <a:cxnSpLocks/>
          </p:cNvCxnSpPr>
          <p:nvPr userDrawn="1"/>
        </p:nvCxnSpPr>
        <p:spPr>
          <a:xfrm>
            <a:off x="7371644" y="3565200"/>
            <a:ext cx="0" cy="408623"/>
          </a:xfrm>
          <a:prstGeom prst="line">
            <a:avLst/>
          </a:prstGeom>
          <a:ln w="28575">
            <a:solidFill>
              <a:srgbClr val="FED76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34D7681C-9D41-4035-86BC-61F5BCFAFC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8084" y="974449"/>
            <a:ext cx="3963885" cy="1654452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en-US" dirty="0" smtClean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Lorem ipsum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dolor sit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amet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2800" b="0" i="0" dirty="0" err="1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consectetur</a:t>
            </a:r>
            <a:r>
              <a:rPr lang="en-US" sz="2800" b="0" i="0" dirty="0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b="0" i="0" dirty="0" err="1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adipiscing</a:t>
            </a:r>
            <a:r>
              <a:rPr lang="en-US" sz="2800" b="0" i="0" dirty="0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b="0" i="0" dirty="0" err="1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elit</a:t>
            </a:r>
            <a:r>
              <a:rPr lang="en-US" sz="2800" b="0" i="0" dirty="0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b="0" i="0" dirty="0" err="1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eiusmod</a:t>
            </a:r>
            <a:r>
              <a:rPr lang="en-US" sz="2800" b="0" i="0" dirty="0">
                <a:solidFill>
                  <a:srgbClr val="7EB37B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 </a:t>
            </a:r>
            <a:endParaRPr lang="en-US" sz="2800" dirty="0">
              <a:solidFill>
                <a:srgbClr val="7EB37B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Calibri Light" panose="020F0302020204030204" pitchFamily="34" charset="0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9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206AAF-8C2C-469F-A1F5-4AF01DCFF3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8" b="10498"/>
          <a:stretch/>
        </p:blipFill>
        <p:spPr>
          <a:xfrm>
            <a:off x="-16606" y="1661861"/>
            <a:ext cx="9922606" cy="5212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281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ED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E1B53F-33BB-408F-8988-BE45ED3617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8" b="10498"/>
          <a:stretch/>
        </p:blipFill>
        <p:spPr>
          <a:xfrm>
            <a:off x="-16606" y="0"/>
            <a:ext cx="9922606" cy="5212080"/>
          </a:xfrm>
          <a:prstGeom prst="rect">
            <a:avLst/>
          </a:prstGeom>
          <a:noFill/>
          <a:scene3d>
            <a:camera prst="orthographicFront">
              <a:rot lat="0" lon="0" rev="108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3769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377584-B837-4F57-92DC-65289A3772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8" r="67771" b="32761"/>
          <a:stretch/>
        </p:blipFill>
        <p:spPr>
          <a:xfrm>
            <a:off x="-16606" y="3114675"/>
            <a:ext cx="3197956" cy="374332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9900C4-F376-4C2A-998F-F25DF9977CEE}"/>
              </a:ext>
            </a:extLst>
          </p:cNvPr>
          <p:cNvSpPr/>
          <p:nvPr userDrawn="1"/>
        </p:nvSpPr>
        <p:spPr>
          <a:xfrm>
            <a:off x="6032500" y="0"/>
            <a:ext cx="3873500" cy="6858000"/>
          </a:xfrm>
          <a:prstGeom prst="rect">
            <a:avLst/>
          </a:prstGeom>
          <a:solidFill>
            <a:srgbClr val="FED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22C932A-A976-4CAD-BCD0-FAF9FDAB1357}"/>
              </a:ext>
            </a:extLst>
          </p:cNvPr>
          <p:cNvSpPr txBox="1">
            <a:spLocks/>
          </p:cNvSpPr>
          <p:nvPr userDrawn="1"/>
        </p:nvSpPr>
        <p:spPr>
          <a:xfrm>
            <a:off x="761094" y="6302786"/>
            <a:ext cx="8383813" cy="262258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 defTabSz="1006475">
              <a:tabLst>
                <a:tab pos="3830638" algn="l"/>
                <a:tab pos="7548563" algn="l"/>
              </a:tabLst>
            </a:pPr>
            <a:r>
              <a:rPr lang="en-AU" sz="1000" dirty="0">
                <a:solidFill>
                  <a:schemeClr val="tx1"/>
                </a:solidFill>
                <a:latin typeface="+mj-lt"/>
              </a:rPr>
              <a:t>Slide No </a:t>
            </a:r>
            <a:fld id="{6E6EEC3A-C097-42C6-9F86-E2261DFA87D8}" type="slidenum">
              <a:rPr lang="en-AU" sz="1000" smtClean="0">
                <a:solidFill>
                  <a:schemeClr val="tx1"/>
                </a:solidFill>
                <a:latin typeface="+mj-lt"/>
              </a:rPr>
              <a:pPr algn="l" defTabSz="1006475">
                <a:tabLst>
                  <a:tab pos="3830638" algn="l"/>
                  <a:tab pos="7548563" algn="l"/>
                </a:tabLst>
              </a:pPr>
              <a:t>‹#›</a:t>
            </a:fld>
            <a:r>
              <a:rPr lang="en-AU" sz="1000" dirty="0">
                <a:solidFill>
                  <a:schemeClr val="tx1"/>
                </a:solidFill>
                <a:latin typeface="+mj-lt"/>
              </a:rPr>
              <a:t> 	</a:t>
            </a:r>
            <a:r>
              <a:rPr lang="en-US" sz="1000" kern="1200" dirty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rPr>
              <a:t>Version 1 	June</a:t>
            </a:r>
            <a:r>
              <a:rPr lang="en-US" sz="1000" kern="1200" baseline="0" dirty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rPr>
              <a:t> 2021</a:t>
            </a:r>
            <a:endParaRPr lang="en-GB" sz="1000" kern="1200" dirty="0">
              <a:solidFill>
                <a:schemeClr val="tx1"/>
              </a:solidFill>
              <a:latin typeface="+mj-lt"/>
              <a:ea typeface="+mn-ea"/>
              <a:cs typeface="Arial" pitchFamily="34" charset="0"/>
            </a:endParaRPr>
          </a:p>
          <a:p>
            <a:pPr algn="l"/>
            <a:endParaRPr lang="en-AU" sz="1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254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  <p:sldLayoutId id="2147483731" r:id="rId3"/>
    <p:sldLayoutId id="214748373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4E8676-7B2E-E53F-BB5C-B54A757E16E0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375" y="311520"/>
            <a:ext cx="1775300" cy="834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377584-B837-4F57-92DC-65289A3772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8" r="67771" b="32761"/>
          <a:stretch/>
        </p:blipFill>
        <p:spPr>
          <a:xfrm>
            <a:off x="-16606" y="3114675"/>
            <a:ext cx="3197956" cy="374332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B412C9F4-8EC3-4F06-9BAB-7FAD112F9712}"/>
              </a:ext>
            </a:extLst>
          </p:cNvPr>
          <p:cNvSpPr txBox="1">
            <a:spLocks/>
          </p:cNvSpPr>
          <p:nvPr userDrawn="1"/>
        </p:nvSpPr>
        <p:spPr>
          <a:xfrm>
            <a:off x="761094" y="6302786"/>
            <a:ext cx="8383813" cy="262258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 defTabSz="1006475">
              <a:tabLst>
                <a:tab pos="3830638" algn="l"/>
                <a:tab pos="7548563" algn="l"/>
              </a:tabLst>
            </a:pPr>
            <a:r>
              <a:rPr lang="en-AU" sz="1000" dirty="0">
                <a:solidFill>
                  <a:schemeClr val="tx1"/>
                </a:solidFill>
                <a:latin typeface="+mj-lt"/>
              </a:rPr>
              <a:t>Slide No </a:t>
            </a:r>
            <a:fld id="{6E6EEC3A-C097-42C6-9F86-E2261DFA87D8}" type="slidenum">
              <a:rPr lang="en-AU" sz="1000" smtClean="0">
                <a:solidFill>
                  <a:schemeClr val="tx1"/>
                </a:solidFill>
                <a:latin typeface="+mj-lt"/>
              </a:rPr>
              <a:pPr algn="l" defTabSz="1006475">
                <a:tabLst>
                  <a:tab pos="3830638" algn="l"/>
                  <a:tab pos="7548563" algn="l"/>
                </a:tabLst>
              </a:pPr>
              <a:t>‹#›</a:t>
            </a:fld>
            <a:r>
              <a:rPr lang="en-AU" sz="1000" dirty="0">
                <a:solidFill>
                  <a:schemeClr val="tx1"/>
                </a:solidFill>
                <a:latin typeface="+mj-lt"/>
              </a:rPr>
              <a:t> 	</a:t>
            </a:r>
            <a:r>
              <a:rPr lang="en-US" sz="1000" kern="1200" dirty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rPr>
              <a:t>Version 1 	July</a:t>
            </a:r>
            <a:r>
              <a:rPr lang="en-US" sz="1000" kern="1200" baseline="0" dirty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rPr>
              <a:t> 2023</a:t>
            </a:r>
            <a:endParaRPr lang="en-GB" sz="1000" kern="1200" dirty="0">
              <a:solidFill>
                <a:schemeClr val="tx1"/>
              </a:solidFill>
              <a:latin typeface="+mj-lt"/>
              <a:ea typeface="+mn-ea"/>
              <a:cs typeface="Arial" pitchFamily="34" charset="0"/>
            </a:endParaRPr>
          </a:p>
          <a:p>
            <a:pPr algn="l"/>
            <a:endParaRPr lang="en-AU" sz="1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029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377584-B837-4F57-92DC-65289A3772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8" r="67771" b="32761"/>
          <a:stretch/>
        </p:blipFill>
        <p:spPr>
          <a:xfrm>
            <a:off x="-16606" y="3114675"/>
            <a:ext cx="3197956" cy="374332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9900C4-F376-4C2A-998F-F25DF9977CEE}"/>
              </a:ext>
            </a:extLst>
          </p:cNvPr>
          <p:cNvSpPr/>
          <p:nvPr userDrawn="1"/>
        </p:nvSpPr>
        <p:spPr>
          <a:xfrm rot="16200000">
            <a:off x="3395663" y="-3395664"/>
            <a:ext cx="3114676" cy="9906001"/>
          </a:xfrm>
          <a:prstGeom prst="rect">
            <a:avLst/>
          </a:prstGeom>
          <a:solidFill>
            <a:srgbClr val="FED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490452-430B-4057-8728-2AB891EDEF44}"/>
              </a:ext>
            </a:extLst>
          </p:cNvPr>
          <p:cNvSpPr/>
          <p:nvPr userDrawn="1"/>
        </p:nvSpPr>
        <p:spPr>
          <a:xfrm rot="16200000">
            <a:off x="3397028" y="-3403285"/>
            <a:ext cx="3114676" cy="9906001"/>
          </a:xfrm>
          <a:prstGeom prst="rect">
            <a:avLst/>
          </a:prstGeom>
          <a:blipFill dpi="0" rotWithShape="0">
            <a:blip r:embed="rId6">
              <a:alphaModFix amt="11000"/>
            </a:blip>
            <a:srcRect/>
            <a:stretch>
              <a:fillRect t="-54220" b="-542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98A05EE-8B81-4544-90C5-A2BF902586E7}"/>
              </a:ext>
            </a:extLst>
          </p:cNvPr>
          <p:cNvSpPr txBox="1">
            <a:spLocks/>
          </p:cNvSpPr>
          <p:nvPr userDrawn="1"/>
        </p:nvSpPr>
        <p:spPr>
          <a:xfrm>
            <a:off x="761094" y="6302786"/>
            <a:ext cx="8383813" cy="262258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 defTabSz="1006475">
              <a:tabLst>
                <a:tab pos="3830638" algn="l"/>
                <a:tab pos="7548563" algn="l"/>
              </a:tabLst>
            </a:pPr>
            <a:r>
              <a:rPr lang="en-AU" sz="1000" dirty="0">
                <a:solidFill>
                  <a:schemeClr val="tx1"/>
                </a:solidFill>
                <a:latin typeface="+mj-lt"/>
              </a:rPr>
              <a:t>Slide No </a:t>
            </a:r>
            <a:fld id="{6E6EEC3A-C097-42C6-9F86-E2261DFA87D8}" type="slidenum">
              <a:rPr lang="en-AU" sz="1000" smtClean="0">
                <a:solidFill>
                  <a:schemeClr val="tx1"/>
                </a:solidFill>
                <a:latin typeface="+mj-lt"/>
              </a:rPr>
              <a:pPr algn="l" defTabSz="1006475">
                <a:tabLst>
                  <a:tab pos="3830638" algn="l"/>
                  <a:tab pos="7548563" algn="l"/>
                </a:tabLst>
              </a:pPr>
              <a:t>‹#›</a:t>
            </a:fld>
            <a:r>
              <a:rPr lang="en-AU" sz="1000" dirty="0">
                <a:solidFill>
                  <a:schemeClr val="tx1"/>
                </a:solidFill>
                <a:latin typeface="+mj-lt"/>
              </a:rPr>
              <a:t> 	</a:t>
            </a:r>
            <a:r>
              <a:rPr lang="en-US" sz="1000" kern="1200" dirty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rPr>
              <a:t>Version 1 	June</a:t>
            </a:r>
            <a:r>
              <a:rPr lang="en-US" sz="1000" kern="1200" baseline="0" dirty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rPr>
              <a:t> 2021</a:t>
            </a:r>
            <a:endParaRPr lang="en-GB" sz="1000" kern="1200" dirty="0">
              <a:solidFill>
                <a:schemeClr val="tx1"/>
              </a:solidFill>
              <a:latin typeface="+mj-lt"/>
              <a:ea typeface="+mn-ea"/>
              <a:cs typeface="Arial" pitchFamily="34" charset="0"/>
            </a:endParaRPr>
          </a:p>
          <a:p>
            <a:pPr algn="l"/>
            <a:endParaRPr lang="en-AU" sz="1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125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0" r:id="rId2"/>
    <p:sldLayoutId id="214748373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emf"/><Relationship Id="rId7" Type="http://schemas.openxmlformats.org/officeDocument/2006/relationships/image" Target="../media/image2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30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emf"/><Relationship Id="rId9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emf"/><Relationship Id="rId7" Type="http://schemas.openxmlformats.org/officeDocument/2006/relationships/image" Target="../media/image1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9.png"/><Relationship Id="rId4" Type="http://schemas.openxmlformats.org/officeDocument/2006/relationships/image" Target="../media/image8.emf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1.emf"/><Relationship Id="rId7" Type="http://schemas.openxmlformats.org/officeDocument/2006/relationships/image" Target="../media/image22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9.png"/><Relationship Id="rId4" Type="http://schemas.openxmlformats.org/officeDocument/2006/relationships/image" Target="../media/image8.emf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emf"/><Relationship Id="rId7" Type="http://schemas.openxmlformats.org/officeDocument/2006/relationships/image" Target="../media/image26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66B49E44-B950-493B-AAE9-1B522FF89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907" y="2309724"/>
            <a:ext cx="6140186" cy="126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300"/>
              </a:spcBef>
              <a:spcAft>
                <a:spcPts val="0"/>
              </a:spcAft>
            </a:pPr>
            <a:r>
              <a:rPr lang="en-IN" sz="4800" spc="600" dirty="0">
                <a:latin typeface="Impact" panose="020B080603090205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CHEATING IS NEVER THE RIGHT ANSWER</a:t>
            </a:r>
            <a:endParaRPr lang="en-IN" sz="4800" spc="600" dirty="0">
              <a:effectLst/>
              <a:latin typeface="Impact" panose="020B080603090205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IN" sz="16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TEQSA</a:t>
            </a:r>
            <a:endParaRPr lang="en-US" sz="1600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2DC2DF-C71D-4477-9CDF-1EE05211FAE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375" y="311520"/>
            <a:ext cx="1775300" cy="8342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CBF25C3B-96C3-4701-9E8C-43B08DBC8EAC}"/>
              </a:ext>
            </a:extLst>
          </p:cNvPr>
          <p:cNvSpPr txBox="1"/>
          <p:nvPr/>
        </p:nvSpPr>
        <p:spPr>
          <a:xfrm>
            <a:off x="7560733" y="304798"/>
            <a:ext cx="2167469" cy="176530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6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000" spc="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Institute of Health &amp; Management Pty Ltd</a:t>
            </a:r>
          </a:p>
          <a:p>
            <a:pPr marL="0" marR="0">
              <a:lnSpc>
                <a:spcPct val="106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900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division of HCI Australia</a:t>
            </a:r>
            <a:endParaRPr lang="en-IN" sz="900" spc="100" dirty="0">
              <a:solidFill>
                <a:srgbClr val="80808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>
              <a:tabLst>
                <a:tab pos="7089775" algn="l"/>
              </a:tabLst>
            </a:pPr>
            <a:endParaRPr lang="en-IN" sz="1000" spc="100" dirty="0">
              <a:solidFill>
                <a:srgbClr val="80808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>
              <a:tabLst>
                <a:tab pos="7089775" algn="l"/>
              </a:tabLst>
            </a:pPr>
            <a:r>
              <a:rPr lang="en-IN" sz="1000" spc="100" dirty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ABN: </a:t>
            </a:r>
            <a:r>
              <a:rPr lang="en-I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19 155 760 437 </a:t>
            </a:r>
            <a:br>
              <a:rPr lang="en-IN" sz="1000" spc="100" dirty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en-I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HEP ID: PRV 14040 </a:t>
            </a:r>
          </a:p>
          <a:p>
            <a:pPr>
              <a:tabLst>
                <a:tab pos="7089775" algn="l"/>
              </a:tabLst>
            </a:pPr>
            <a:r>
              <a:rPr lang="en-I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CRICOS CODE: 03407G</a:t>
            </a:r>
          </a:p>
          <a:p>
            <a:pPr marL="0" marR="0">
              <a:lnSpc>
                <a:spcPct val="106000"/>
              </a:lnSpc>
              <a:spcBef>
                <a:spcPts val="600"/>
              </a:spcBef>
              <a:spcAft>
                <a:spcPts val="0"/>
              </a:spcAft>
            </a:pPr>
            <a:r>
              <a:rPr lang="en-IN" sz="1000" spc="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www.ihm.edu.au</a:t>
            </a:r>
          </a:p>
          <a:p>
            <a:pPr marL="0" marR="0">
              <a:lnSpc>
                <a:spcPct val="106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enquiry@ihm.edu.au</a:t>
            </a:r>
          </a:p>
          <a:p>
            <a:pPr marL="0" marR="0">
              <a:lnSpc>
                <a:spcPct val="106000"/>
              </a:lnSpc>
              <a:spcBef>
                <a:spcPts val="60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C3B34EC-9CD3-460E-46E4-D956118D0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4059" y="1574814"/>
            <a:ext cx="5403002" cy="794865"/>
          </a:xfrm>
        </p:spPr>
        <p:txBody>
          <a:bodyPr/>
          <a:lstStyle/>
          <a:p>
            <a:r>
              <a:rPr lang="en-US" sz="2800" b="1" i="0" kern="1300" dirty="0">
                <a:solidFill>
                  <a:srgbClr val="000000"/>
                </a:solidFill>
                <a:effectLst/>
                <a:ea typeface="Adobe Gothic Std B" panose="020B0800000000000000" pitchFamily="34" charset="-128"/>
              </a:rPr>
              <a:t>Got questions </a:t>
            </a:r>
            <a:br>
              <a:rPr lang="en-US" sz="2800" b="1" i="0" kern="1300" dirty="0">
                <a:solidFill>
                  <a:srgbClr val="000000"/>
                </a:solidFill>
                <a:effectLst/>
                <a:ea typeface="Adobe Gothic Std B" panose="020B0800000000000000" pitchFamily="34" charset="-128"/>
              </a:rPr>
            </a:br>
            <a:r>
              <a:rPr lang="en-US" sz="2800" b="1" i="0" kern="1300" dirty="0">
                <a:solidFill>
                  <a:schemeClr val="accent6"/>
                </a:solidFill>
                <a:effectLst/>
                <a:ea typeface="Adobe Gothic Std B" panose="020B0800000000000000" pitchFamily="34" charset="-128"/>
              </a:rPr>
              <a:t>about using AI?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D963735-42E6-76C8-6B37-E7A94ABB1B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4058" y="2548905"/>
            <a:ext cx="4703583" cy="1654175"/>
          </a:xfrm>
        </p:spPr>
        <p:txBody>
          <a:bodyPr/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Technology is changing fast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So are the rules about using artificial intelligence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If you’re unsure what the rules are in this class, ask your lecturer or tutor.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CEFEEA-00A5-DE1C-06DB-FDC85B67173A}"/>
              </a:ext>
            </a:extLst>
          </p:cNvPr>
          <p:cNvSpPr/>
          <p:nvPr/>
        </p:nvSpPr>
        <p:spPr>
          <a:xfrm>
            <a:off x="4491918" y="4769169"/>
            <a:ext cx="4998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3B45"/>
                </a:solidFill>
                <a:latin typeface="+mn-lt"/>
                <a:cs typeface="Arial" panose="020B0604020202020204" pitchFamily="34" charset="0"/>
              </a:rPr>
              <a:t>Learn more at teqsa.gov.au/AI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655D56-E31C-3B3D-CC13-41B3FE1970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02574" y="4849192"/>
            <a:ext cx="256395" cy="21145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589EC3A-8A37-E905-5305-B5691CBAEB18}"/>
              </a:ext>
            </a:extLst>
          </p:cNvPr>
          <p:cNvGrpSpPr/>
          <p:nvPr/>
        </p:nvGrpSpPr>
        <p:grpSpPr>
          <a:xfrm>
            <a:off x="4202574" y="5182453"/>
            <a:ext cx="5230738" cy="770951"/>
            <a:chOff x="3378873" y="5402751"/>
            <a:chExt cx="5230738" cy="770951"/>
          </a:xfrm>
        </p:grpSpPr>
        <p:sp>
          <p:nvSpPr>
            <p:cNvPr id="13" name="Rectangle: Rounded Corners 11">
              <a:extLst>
                <a:ext uri="{FF2B5EF4-FFF2-40B4-BE49-F238E27FC236}">
                  <a16:creationId xmlns:a16="http://schemas.microsoft.com/office/drawing/2014/main" id="{074317D3-25D4-36C1-63F0-2D3D73405267}"/>
                </a:ext>
              </a:extLst>
            </p:cNvPr>
            <p:cNvSpPr/>
            <p:nvPr/>
          </p:nvSpPr>
          <p:spPr>
            <a:xfrm>
              <a:off x="3378873" y="5402751"/>
              <a:ext cx="5230737" cy="770951"/>
            </a:xfrm>
            <a:prstGeom prst="roundRect">
              <a:avLst/>
            </a:prstGeom>
            <a:ln w="19050">
              <a:solidFill>
                <a:srgbClr val="FED76A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9647A2-2897-ADE7-62BC-A6AA26522A4D}"/>
                </a:ext>
              </a:extLst>
            </p:cNvPr>
            <p:cNvSpPr/>
            <p:nvPr/>
          </p:nvSpPr>
          <p:spPr>
            <a:xfrm>
              <a:off x="4082309" y="5468030"/>
              <a:ext cx="4527302" cy="6309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600" b="1" dirty="0">
                  <a:solidFill>
                    <a:srgbClr val="F37A8A"/>
                  </a:solidFill>
                  <a:latin typeface="+mn-lt"/>
                  <a:cs typeface="Arial" panose="020B0604020202020204" pitchFamily="34" charset="0"/>
                </a:rPr>
                <a:t>Remember: </a:t>
              </a:r>
              <a:r>
                <a:rPr lang="en-US" sz="1600" dirty="0">
                  <a:solidFill>
                    <a:srgbClr val="F37A8A"/>
                  </a:solidFill>
                  <a:latin typeface="+mn-lt"/>
                  <a:cs typeface="Arial" panose="020B0604020202020204" pitchFamily="34" charset="0"/>
                </a:rPr>
                <a:t>If you are having trouble with your assignments, contact your lecturer or tutor for help.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57560F2-F904-AF60-064D-B6816028E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8394" y="5538286"/>
              <a:ext cx="514199" cy="514199"/>
            </a:xfrm>
            <a:prstGeom prst="rect">
              <a:avLst/>
            </a:prstGeom>
          </p:spPr>
        </p:pic>
      </p:grp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894094B2-749F-6908-0F4E-9BFE35FAF9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60" y="483107"/>
            <a:ext cx="2906119" cy="4308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8EB8B97-B821-3C60-86B6-D11CDA0B2A44}"/>
              </a:ext>
            </a:extLst>
          </p:cNvPr>
          <p:cNvGrpSpPr/>
          <p:nvPr/>
        </p:nvGrpSpPr>
        <p:grpSpPr>
          <a:xfrm>
            <a:off x="5746551" y="1650628"/>
            <a:ext cx="3177863" cy="2837694"/>
            <a:chOff x="6077706" y="1938547"/>
            <a:chExt cx="3177863" cy="2837694"/>
          </a:xfrm>
        </p:grpSpPr>
        <p:pic>
          <p:nvPicPr>
            <p:cNvPr id="6" name="Picture 5" descr="A cartoon of a person&#10;&#10;Description automatically generated">
              <a:extLst>
                <a:ext uri="{FF2B5EF4-FFF2-40B4-BE49-F238E27FC236}">
                  <a16:creationId xmlns:a16="http://schemas.microsoft.com/office/drawing/2014/main" id="{D2BB5F2A-41E3-5965-C988-3C011F104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2948" y="1938547"/>
              <a:ext cx="2642621" cy="2837694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1A0A606-CE22-45E9-BFA4-3715593B4AD8}"/>
                </a:ext>
              </a:extLst>
            </p:cNvPr>
            <p:cNvGrpSpPr/>
            <p:nvPr/>
          </p:nvGrpSpPr>
          <p:grpSpPr>
            <a:xfrm>
              <a:off x="6077706" y="2557638"/>
              <a:ext cx="1070483" cy="713655"/>
              <a:chOff x="609688" y="3204744"/>
              <a:chExt cx="1070483" cy="713655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C09392F-5B21-5A05-86C6-38A79F695A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688" y="3204744"/>
                <a:ext cx="1070483" cy="71365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5DF02F7-F689-8B5B-A85A-148FF2C835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710304" y="3272605"/>
                <a:ext cx="408104" cy="410112"/>
              </a:xfrm>
              <a:prstGeom prst="rect">
                <a:avLst/>
              </a:prstGeom>
            </p:spPr>
          </p:pic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52C6B1C-91F6-D3CA-45F8-71C754C059A3}"/>
                  </a:ext>
                </a:extLst>
              </p:cNvPr>
              <p:cNvSpPr/>
              <p:nvPr/>
            </p:nvSpPr>
            <p:spPr>
              <a:xfrm>
                <a:off x="1175693" y="3290711"/>
                <a:ext cx="372049" cy="380668"/>
              </a:xfrm>
              <a:prstGeom prst="ellipse">
                <a:avLst/>
              </a:prstGeom>
              <a:solidFill>
                <a:srgbClr val="F37A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dirty="0">
                    <a:latin typeface="Sofia Pro" panose="00000500000000000000" pitchFamily="50" charset="0"/>
                  </a:rPr>
                  <a:t>?</a:t>
                </a:r>
              </a:p>
            </p:txBody>
          </p:sp>
        </p:grpSp>
      </p:grp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AF3A1BA7-6DED-B705-A799-FE47001673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362" y="1117633"/>
            <a:ext cx="1037949" cy="256066"/>
          </a:xfrm>
          <a:prstGeom prst="rect">
            <a:avLst/>
          </a:prstGeom>
        </p:spPr>
      </p:pic>
      <p:pic>
        <p:nvPicPr>
          <p:cNvPr id="27" name="Picture 26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95BAC361-6CA1-C275-9297-FA82A47E91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22" y="554808"/>
            <a:ext cx="2951889" cy="43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44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C3B34EC-9CD3-460E-46E4-D956118D0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4059" y="1574814"/>
            <a:ext cx="5403002" cy="794865"/>
          </a:xfrm>
        </p:spPr>
        <p:txBody>
          <a:bodyPr/>
          <a:lstStyle/>
          <a:p>
            <a:r>
              <a:rPr lang="en-US" sz="2800" b="1" i="0" kern="1300" dirty="0">
                <a:solidFill>
                  <a:srgbClr val="000000"/>
                </a:solidFill>
                <a:effectLst/>
                <a:ea typeface="Adobe Gothic Std B" panose="020B0800000000000000" pitchFamily="34" charset="-128"/>
              </a:rPr>
              <a:t>Be smart when </a:t>
            </a:r>
            <a:br>
              <a:rPr lang="en-US" sz="2800" b="1" i="0" kern="1300" dirty="0">
                <a:solidFill>
                  <a:srgbClr val="000000"/>
                </a:solidFill>
                <a:effectLst/>
                <a:ea typeface="Adobe Gothic Std B" panose="020B0800000000000000" pitchFamily="34" charset="-128"/>
              </a:rPr>
            </a:br>
            <a:r>
              <a:rPr lang="en-US" sz="2800" b="1" i="0" kern="1300" dirty="0">
                <a:solidFill>
                  <a:schemeClr val="accent6"/>
                </a:solidFill>
                <a:effectLst/>
                <a:ea typeface="Adobe Gothic Std B" panose="020B0800000000000000" pitchFamily="34" charset="-128"/>
              </a:rPr>
              <a:t>using AI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D963735-42E6-76C8-6B37-E7A94ABB1B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4058" y="2548905"/>
            <a:ext cx="4703583" cy="1654175"/>
          </a:xfrm>
        </p:spPr>
        <p:txBody>
          <a:bodyPr/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Technology is changing fast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So are the rules about using artificial intelligence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Make sure you understand this institution’s rules about AI and assessments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If you’re unsure, talk to your lecturer or tutor.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CEFEEA-00A5-DE1C-06DB-FDC85B67173A}"/>
              </a:ext>
            </a:extLst>
          </p:cNvPr>
          <p:cNvSpPr/>
          <p:nvPr/>
        </p:nvSpPr>
        <p:spPr>
          <a:xfrm>
            <a:off x="4491918" y="4769169"/>
            <a:ext cx="4998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3B45"/>
                </a:solidFill>
                <a:latin typeface="+mn-lt"/>
                <a:cs typeface="Arial" panose="020B0604020202020204" pitchFamily="34" charset="0"/>
              </a:rPr>
              <a:t>Learn more at teqsa.gov.au/AI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655D56-E31C-3B3D-CC13-41B3FE1970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02574" y="4849192"/>
            <a:ext cx="256395" cy="21145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589EC3A-8A37-E905-5305-B5691CBAEB18}"/>
              </a:ext>
            </a:extLst>
          </p:cNvPr>
          <p:cNvGrpSpPr/>
          <p:nvPr/>
        </p:nvGrpSpPr>
        <p:grpSpPr>
          <a:xfrm>
            <a:off x="4202574" y="5182453"/>
            <a:ext cx="5230738" cy="770951"/>
            <a:chOff x="3378873" y="5402751"/>
            <a:chExt cx="5230738" cy="770951"/>
          </a:xfrm>
        </p:grpSpPr>
        <p:sp>
          <p:nvSpPr>
            <p:cNvPr id="13" name="Rectangle: Rounded Corners 11">
              <a:extLst>
                <a:ext uri="{FF2B5EF4-FFF2-40B4-BE49-F238E27FC236}">
                  <a16:creationId xmlns:a16="http://schemas.microsoft.com/office/drawing/2014/main" id="{074317D3-25D4-36C1-63F0-2D3D73405267}"/>
                </a:ext>
              </a:extLst>
            </p:cNvPr>
            <p:cNvSpPr/>
            <p:nvPr/>
          </p:nvSpPr>
          <p:spPr>
            <a:xfrm>
              <a:off x="3378873" y="5402751"/>
              <a:ext cx="5230737" cy="770951"/>
            </a:xfrm>
            <a:prstGeom prst="roundRect">
              <a:avLst/>
            </a:prstGeom>
            <a:ln w="19050">
              <a:solidFill>
                <a:srgbClr val="FED76A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9647A2-2897-ADE7-62BC-A6AA26522A4D}"/>
                </a:ext>
              </a:extLst>
            </p:cNvPr>
            <p:cNvSpPr/>
            <p:nvPr/>
          </p:nvSpPr>
          <p:spPr>
            <a:xfrm>
              <a:off x="4082309" y="5468030"/>
              <a:ext cx="4527302" cy="6309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600" b="1" dirty="0">
                  <a:solidFill>
                    <a:srgbClr val="F37A8A"/>
                  </a:solidFill>
                  <a:latin typeface="+mn-lt"/>
                  <a:cs typeface="Arial" panose="020B0604020202020204" pitchFamily="34" charset="0"/>
                </a:rPr>
                <a:t>Remember: </a:t>
              </a:r>
              <a:r>
                <a:rPr lang="en-US" sz="1600" dirty="0">
                  <a:solidFill>
                    <a:srgbClr val="F37A8A"/>
                  </a:solidFill>
                  <a:latin typeface="+mn-lt"/>
                  <a:cs typeface="Arial" panose="020B0604020202020204" pitchFamily="34" charset="0"/>
                </a:rPr>
                <a:t>If you are having trouble with your assignments, contact your lecturer or tutor for help.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57560F2-F904-AF60-064D-B6816028E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8394" y="5538286"/>
              <a:ext cx="514199" cy="514199"/>
            </a:xfrm>
            <a:prstGeom prst="rect">
              <a:avLst/>
            </a:prstGeom>
          </p:spPr>
        </p:pic>
      </p:grp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894094B2-749F-6908-0F4E-9BFE35FAF9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60" y="483107"/>
            <a:ext cx="2906119" cy="430898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AF3A1BA7-6DED-B705-A799-FE47001673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362" y="1117633"/>
            <a:ext cx="1037949" cy="256066"/>
          </a:xfrm>
          <a:prstGeom prst="rect">
            <a:avLst/>
          </a:prstGeom>
        </p:spPr>
      </p:pic>
      <p:pic>
        <p:nvPicPr>
          <p:cNvPr id="27" name="Picture 26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95BAC361-6CA1-C275-9297-FA82A47E91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22" y="554808"/>
            <a:ext cx="2951889" cy="430898"/>
          </a:xfrm>
          <a:prstGeom prst="rect">
            <a:avLst/>
          </a:prstGeom>
        </p:spPr>
      </p:pic>
      <p:pic>
        <p:nvPicPr>
          <p:cNvPr id="5" name="Picture 4" descr="A blue robot with a yellow pointy nose&#10;&#10;Description automatically generated">
            <a:extLst>
              <a:ext uri="{FF2B5EF4-FFF2-40B4-BE49-F238E27FC236}">
                <a16:creationId xmlns:a16="http://schemas.microsoft.com/office/drawing/2014/main" id="{B9AF174D-C503-6BEF-78F1-C93502314C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813" y="1565719"/>
            <a:ext cx="2874270" cy="301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7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728872" y="2212122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THANK</a:t>
            </a:r>
            <a:endParaRPr lang="en-US" sz="9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1285" y="7004425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YOU</a:t>
            </a:r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2400957" y="3429000"/>
            <a:ext cx="5104086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24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6315E-6 4.44444E-6 L 0.5676 -0.001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28205E-6 1.85185E-6 L -0.00096 -0.5641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-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C3B34EC-9CD3-460E-46E4-D956118D0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4059" y="1574814"/>
            <a:ext cx="5403002" cy="794865"/>
          </a:xfrm>
        </p:spPr>
        <p:txBody>
          <a:bodyPr/>
          <a:lstStyle/>
          <a:p>
            <a:r>
              <a:rPr lang="en-US" sz="2800" b="1" i="0" kern="1300" dirty="0">
                <a:solidFill>
                  <a:srgbClr val="000000"/>
                </a:solidFill>
                <a:effectLst/>
                <a:ea typeface="Adobe Gothic Std B" panose="020B0800000000000000" pitchFamily="34" charset="-128"/>
              </a:rPr>
              <a:t>How to use </a:t>
            </a:r>
            <a:br>
              <a:rPr lang="en-US" sz="2800" b="1" i="0" kern="1300" dirty="0">
                <a:solidFill>
                  <a:srgbClr val="000000"/>
                </a:solidFill>
                <a:effectLst/>
                <a:ea typeface="Adobe Gothic Std B" panose="020B0800000000000000" pitchFamily="34" charset="-128"/>
              </a:rPr>
            </a:br>
            <a:r>
              <a:rPr lang="en-US" sz="2800" b="1" i="0" kern="1300" dirty="0">
                <a:solidFill>
                  <a:schemeClr val="accent6"/>
                </a:solidFill>
                <a:effectLst/>
                <a:ea typeface="Adobe Gothic Std B" panose="020B0800000000000000" pitchFamily="34" charset="-128"/>
              </a:rPr>
              <a:t>these slides: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D963735-42E6-76C8-6B37-E7A94ABB1B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4059" y="2548905"/>
            <a:ext cx="4881712" cy="165417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Right-button click on the slide you wish to copy (in the list of slides in the left-hand column)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Select copy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Open your presentation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Paste in the slide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We encourage you to include a slide for students outlining any student study support services and links to your institution’s academic integrity/misconduct policies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20804-1654-5068-BDA1-51E5CD6274CC}"/>
              </a:ext>
            </a:extLst>
          </p:cNvPr>
          <p:cNvSpPr/>
          <p:nvPr/>
        </p:nvSpPr>
        <p:spPr>
          <a:xfrm>
            <a:off x="5005962" y="5462412"/>
            <a:ext cx="4381996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600" b="1" dirty="0">
                <a:solidFill>
                  <a:srgbClr val="F37A8A"/>
                </a:solidFill>
                <a:latin typeface="+mn-lt"/>
                <a:cs typeface="Arial" panose="020B0604020202020204" pitchFamily="34" charset="0"/>
              </a:rPr>
              <a:t>If you have feedback or suggestions, please email academic.integrity@teqsa.gov.au</a:t>
            </a: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38D2DFF-CF86-2922-28C7-EDF544486B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061" y="1642633"/>
            <a:ext cx="2775483" cy="375377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F584AD8-36A2-1CBF-FEE6-C267BC3FB07F}"/>
              </a:ext>
            </a:extLst>
          </p:cNvPr>
          <p:cNvSpPr txBox="1"/>
          <p:nvPr/>
        </p:nvSpPr>
        <p:spPr>
          <a:xfrm>
            <a:off x="5579796" y="1236260"/>
            <a:ext cx="3370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latin typeface="+mn-lt"/>
                <a:cs typeface="Arial" panose="020B0604020202020204" pitchFamily="34" charset="0"/>
              </a:rPr>
              <a:t>Version 3.0 - Updated 14 June 2023</a:t>
            </a:r>
          </a:p>
        </p:txBody>
      </p:sp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8B19C8E5-6D75-BF20-9210-D4F0261E61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671" y="477020"/>
            <a:ext cx="3350287" cy="49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0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C3B34EC-9CD3-460E-46E4-D956118D0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4059" y="1574814"/>
            <a:ext cx="5403002" cy="794865"/>
          </a:xfrm>
        </p:spPr>
        <p:txBody>
          <a:bodyPr/>
          <a:lstStyle/>
          <a:p>
            <a:r>
              <a:rPr lang="en-US" sz="2800" b="1" i="0" kern="1300" dirty="0">
                <a:solidFill>
                  <a:srgbClr val="000000"/>
                </a:solidFill>
                <a:effectLst/>
                <a:ea typeface="Adobe Gothic Std B" panose="020B0800000000000000" pitchFamily="34" charset="-128"/>
              </a:rPr>
              <a:t>Commercial cheating services are</a:t>
            </a:r>
            <a:br>
              <a:rPr lang="en-US" sz="2800" b="1" i="0" kern="1300" dirty="0">
                <a:solidFill>
                  <a:srgbClr val="000000"/>
                </a:solidFill>
                <a:effectLst/>
                <a:ea typeface="Adobe Gothic Std B" panose="020B0800000000000000" pitchFamily="34" charset="-128"/>
              </a:rPr>
            </a:br>
            <a:r>
              <a:rPr lang="en-US" sz="2800" b="1" i="0" kern="1300" dirty="0">
                <a:solidFill>
                  <a:schemeClr val="accent6"/>
                </a:solidFill>
                <a:effectLst/>
                <a:ea typeface="Adobe Gothic Std B" panose="020B0800000000000000" pitchFamily="34" charset="-128"/>
              </a:rPr>
              <a:t>illegal in Australia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D963735-42E6-76C8-6B37-E7A94ABB1B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4059" y="2548905"/>
            <a:ext cx="4325588" cy="165417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If you use cheating services, you could: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fail your subject or course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lose your visa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lose your professional accreditation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be blackmailed by cheating service operators.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616C8A-CD7E-C509-668B-C83705DAE713}"/>
              </a:ext>
            </a:extLst>
          </p:cNvPr>
          <p:cNvGrpSpPr/>
          <p:nvPr/>
        </p:nvGrpSpPr>
        <p:grpSpPr>
          <a:xfrm>
            <a:off x="5564918" y="1696616"/>
            <a:ext cx="3504829" cy="3252399"/>
            <a:chOff x="5475317" y="1921111"/>
            <a:chExt cx="3504829" cy="325239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DEB28B5-C93E-8222-06E5-FA1E8EAF3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52730" y="1921111"/>
              <a:ext cx="2427416" cy="325239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D3FCFED-6FD8-EC8D-25ED-4D0BCC3A4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75317" y="2995103"/>
              <a:ext cx="1595877" cy="552207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A2FED09-3008-AABA-0CCF-B83A6C1FE584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7317333" y="552201"/>
            <a:ext cx="2126057" cy="546241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F617ED98-14DC-CAAB-49CD-8EA62B0050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440" y="1318748"/>
            <a:ext cx="1037949" cy="25606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7E50945-31C1-6DA6-847D-8F0D3AEDB5B4}"/>
              </a:ext>
            </a:extLst>
          </p:cNvPr>
          <p:cNvSpPr/>
          <p:nvPr/>
        </p:nvSpPr>
        <p:spPr>
          <a:xfrm>
            <a:off x="4491918" y="4769169"/>
            <a:ext cx="4998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3B45"/>
                </a:solidFill>
                <a:latin typeface="+mn-lt"/>
                <a:cs typeface="Arial" panose="020B0604020202020204" pitchFamily="34" charset="0"/>
              </a:rPr>
              <a:t>Visit teqsa.gov.au/cheating for more information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CBF6B26-EAF8-CF6B-1940-69A8CE2C788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02574" y="4849192"/>
            <a:ext cx="256395" cy="21145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EFEAEEA-1133-D986-66D2-2A629446AC8B}"/>
              </a:ext>
            </a:extLst>
          </p:cNvPr>
          <p:cNvGrpSpPr/>
          <p:nvPr/>
        </p:nvGrpSpPr>
        <p:grpSpPr>
          <a:xfrm>
            <a:off x="4202574" y="5182453"/>
            <a:ext cx="5230738" cy="770951"/>
            <a:chOff x="3378873" y="5402751"/>
            <a:chExt cx="5230738" cy="770951"/>
          </a:xfrm>
        </p:grpSpPr>
        <p:sp>
          <p:nvSpPr>
            <p:cNvPr id="25" name="Rectangle: Rounded Corners 11">
              <a:extLst>
                <a:ext uri="{FF2B5EF4-FFF2-40B4-BE49-F238E27FC236}">
                  <a16:creationId xmlns:a16="http://schemas.microsoft.com/office/drawing/2014/main" id="{68F8CE7E-206E-6A55-D305-B73B61F15918}"/>
                </a:ext>
              </a:extLst>
            </p:cNvPr>
            <p:cNvSpPr/>
            <p:nvPr/>
          </p:nvSpPr>
          <p:spPr>
            <a:xfrm>
              <a:off x="3378873" y="5402751"/>
              <a:ext cx="5230737" cy="770951"/>
            </a:xfrm>
            <a:prstGeom prst="roundRect">
              <a:avLst/>
            </a:prstGeom>
            <a:ln w="19050">
              <a:solidFill>
                <a:srgbClr val="FED76A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7320804-1654-5068-BDA1-51E5CD6274CC}"/>
                </a:ext>
              </a:extLst>
            </p:cNvPr>
            <p:cNvSpPr/>
            <p:nvPr/>
          </p:nvSpPr>
          <p:spPr>
            <a:xfrm>
              <a:off x="4082309" y="5468030"/>
              <a:ext cx="4527302" cy="6309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600" b="1" dirty="0">
                  <a:solidFill>
                    <a:srgbClr val="F37A8A"/>
                  </a:solidFill>
                  <a:latin typeface="+mn-lt"/>
                  <a:cs typeface="Arial" panose="020B0604020202020204" pitchFamily="34" charset="0"/>
                </a:rPr>
                <a:t>Remember: </a:t>
              </a:r>
              <a:r>
                <a:rPr lang="en-US" sz="1600" dirty="0">
                  <a:solidFill>
                    <a:srgbClr val="F37A8A"/>
                  </a:solidFill>
                  <a:latin typeface="+mn-lt"/>
                  <a:cs typeface="Arial" panose="020B0604020202020204" pitchFamily="34" charset="0"/>
                </a:rPr>
                <a:t>If you are having trouble with your assignments, contact your lecturer or tutor for help.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70BF635-199F-0294-B004-D427762A7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18394" y="5538286"/>
              <a:ext cx="514199" cy="514199"/>
            </a:xfrm>
            <a:prstGeom prst="rect">
              <a:avLst/>
            </a:prstGeom>
          </p:spPr>
        </p:pic>
      </p:grpSp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3D070D42-7FB3-70BE-5756-F359F9A401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60" y="483107"/>
            <a:ext cx="2906119" cy="43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2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C3B34EC-9CD3-460E-46E4-D956118D0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4059" y="1574814"/>
            <a:ext cx="5403002" cy="794865"/>
          </a:xfrm>
        </p:spPr>
        <p:txBody>
          <a:bodyPr/>
          <a:lstStyle/>
          <a:p>
            <a:r>
              <a:rPr lang="en-US" sz="2800" b="1" i="0" kern="1300" dirty="0">
                <a:solidFill>
                  <a:srgbClr val="000000"/>
                </a:solidFill>
                <a:effectLst/>
                <a:ea typeface="Adobe Gothic Std B" panose="020B0800000000000000" pitchFamily="34" charset="-128"/>
              </a:rPr>
              <a:t>Commercial cheating services are</a:t>
            </a:r>
            <a:br>
              <a:rPr lang="en-US" sz="2800" b="1" i="0" kern="1300" dirty="0">
                <a:solidFill>
                  <a:srgbClr val="000000"/>
                </a:solidFill>
                <a:effectLst/>
                <a:ea typeface="Adobe Gothic Std B" panose="020B0800000000000000" pitchFamily="34" charset="-128"/>
              </a:rPr>
            </a:br>
            <a:r>
              <a:rPr lang="en-US" sz="2800" b="1" i="0" kern="1300" dirty="0">
                <a:solidFill>
                  <a:schemeClr val="accent6"/>
                </a:solidFill>
                <a:effectLst/>
                <a:ea typeface="Adobe Gothic Std B" panose="020B0800000000000000" pitchFamily="34" charset="-128"/>
              </a:rPr>
              <a:t>illegal in Australia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D963735-42E6-76C8-6B37-E7A94ABB1B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4058" y="2548905"/>
            <a:ext cx="4703583" cy="165417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Illegal cheating services offer to: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sell you essays or assignments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ask you to upload previous work from your course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sell you study notes or exams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sit exams on your behalf.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CEFEEA-00A5-DE1C-06DB-FDC85B67173A}"/>
              </a:ext>
            </a:extLst>
          </p:cNvPr>
          <p:cNvSpPr/>
          <p:nvPr/>
        </p:nvSpPr>
        <p:spPr>
          <a:xfrm>
            <a:off x="4491918" y="4769169"/>
            <a:ext cx="4998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3B45"/>
                </a:solidFill>
                <a:latin typeface="+mn-lt"/>
                <a:cs typeface="Arial" panose="020B0604020202020204" pitchFamily="34" charset="0"/>
              </a:rPr>
              <a:t>Visit teqsa.gov.au/cheating for more information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655D56-E31C-3B3D-CC13-41B3FE1970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02574" y="4849192"/>
            <a:ext cx="256395" cy="21145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589EC3A-8A37-E905-5305-B5691CBAEB18}"/>
              </a:ext>
            </a:extLst>
          </p:cNvPr>
          <p:cNvGrpSpPr/>
          <p:nvPr/>
        </p:nvGrpSpPr>
        <p:grpSpPr>
          <a:xfrm>
            <a:off x="4202574" y="5182453"/>
            <a:ext cx="5230738" cy="770951"/>
            <a:chOff x="3378873" y="5402751"/>
            <a:chExt cx="5230738" cy="770951"/>
          </a:xfrm>
        </p:grpSpPr>
        <p:sp>
          <p:nvSpPr>
            <p:cNvPr id="13" name="Rectangle: Rounded Corners 11">
              <a:extLst>
                <a:ext uri="{FF2B5EF4-FFF2-40B4-BE49-F238E27FC236}">
                  <a16:creationId xmlns:a16="http://schemas.microsoft.com/office/drawing/2014/main" id="{074317D3-25D4-36C1-63F0-2D3D73405267}"/>
                </a:ext>
              </a:extLst>
            </p:cNvPr>
            <p:cNvSpPr/>
            <p:nvPr/>
          </p:nvSpPr>
          <p:spPr>
            <a:xfrm>
              <a:off x="3378873" y="5402751"/>
              <a:ext cx="5230737" cy="770951"/>
            </a:xfrm>
            <a:prstGeom prst="roundRect">
              <a:avLst/>
            </a:prstGeom>
            <a:ln w="19050">
              <a:solidFill>
                <a:srgbClr val="FED76A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9647A2-2897-ADE7-62BC-A6AA26522A4D}"/>
                </a:ext>
              </a:extLst>
            </p:cNvPr>
            <p:cNvSpPr/>
            <p:nvPr/>
          </p:nvSpPr>
          <p:spPr>
            <a:xfrm>
              <a:off x="4082309" y="5468030"/>
              <a:ext cx="4527302" cy="6309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600" b="1" dirty="0">
                  <a:solidFill>
                    <a:srgbClr val="F37A8A"/>
                  </a:solidFill>
                  <a:latin typeface="+mn-lt"/>
                  <a:cs typeface="Arial" panose="020B0604020202020204" pitchFamily="34" charset="0"/>
                </a:rPr>
                <a:t>Remember: </a:t>
              </a:r>
              <a:r>
                <a:rPr lang="en-US" sz="1600" dirty="0">
                  <a:solidFill>
                    <a:srgbClr val="F37A8A"/>
                  </a:solidFill>
                  <a:latin typeface="+mn-lt"/>
                  <a:cs typeface="Arial" panose="020B0604020202020204" pitchFamily="34" charset="0"/>
                </a:rPr>
                <a:t>If you are having trouble with your assignments, contact your lecturer or tutor for help.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57560F2-F904-AF60-064D-B6816028E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8394" y="5538286"/>
              <a:ext cx="514199" cy="514199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A2FED09-3008-AABA-0CCF-B83A6C1FE584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7317333" y="552201"/>
            <a:ext cx="2126057" cy="546241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F617ED98-14DC-CAAB-49CD-8EA62B0050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440" y="1318748"/>
            <a:ext cx="1037949" cy="2560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7C5AB3-82CA-3210-DD47-C559CC3934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0901" y="2183017"/>
            <a:ext cx="3762488" cy="2020063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72AD68E-3095-E0A4-9F16-6F7CC51753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60" y="483107"/>
            <a:ext cx="2906119" cy="43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C3B34EC-9CD3-460E-46E4-D956118D0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4059" y="1574814"/>
            <a:ext cx="5403002" cy="794865"/>
          </a:xfrm>
        </p:spPr>
        <p:txBody>
          <a:bodyPr/>
          <a:lstStyle/>
          <a:p>
            <a:r>
              <a:rPr lang="en-US" sz="2800" b="1" i="0" kern="1300" dirty="0">
                <a:solidFill>
                  <a:srgbClr val="000000"/>
                </a:solidFill>
                <a:effectLst/>
                <a:ea typeface="Adobe Gothic Std B" panose="020B0800000000000000" pitchFamily="34" charset="-128"/>
              </a:rPr>
              <a:t>Commercial cheating services are</a:t>
            </a:r>
            <a:br>
              <a:rPr lang="en-US" sz="2800" b="1" i="0" kern="1300" dirty="0">
                <a:solidFill>
                  <a:srgbClr val="000000"/>
                </a:solidFill>
                <a:effectLst/>
                <a:ea typeface="Adobe Gothic Std B" panose="020B0800000000000000" pitchFamily="34" charset="-128"/>
              </a:rPr>
            </a:br>
            <a:r>
              <a:rPr lang="en-US" sz="2800" b="1" i="0" kern="1300" dirty="0">
                <a:solidFill>
                  <a:schemeClr val="accent6"/>
                </a:solidFill>
                <a:effectLst/>
                <a:ea typeface="Adobe Gothic Std B" panose="020B0800000000000000" pitchFamily="34" charset="-128"/>
              </a:rPr>
              <a:t>illegal in Australia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D963735-42E6-76C8-6B37-E7A94ABB1B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4058" y="2548905"/>
            <a:ext cx="4703583" cy="165417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 now it's easier than ever to catch students who cheat.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Government is working with institutions to shut down illegal commercial cheating services. 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You can help too.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CEFEEA-00A5-DE1C-06DB-FDC85B67173A}"/>
              </a:ext>
            </a:extLst>
          </p:cNvPr>
          <p:cNvSpPr/>
          <p:nvPr/>
        </p:nvSpPr>
        <p:spPr>
          <a:xfrm>
            <a:off x="4491918" y="4769169"/>
            <a:ext cx="4998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3B45"/>
                </a:solidFill>
                <a:latin typeface="+mn-lt"/>
                <a:cs typeface="Arial" panose="020B0604020202020204" pitchFamily="34" charset="0"/>
              </a:rPr>
              <a:t>Visit teqsa.gov.au/cheating for more information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655D56-E31C-3B3D-CC13-41B3FE1970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02574" y="4849192"/>
            <a:ext cx="256395" cy="21145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589EC3A-8A37-E905-5305-B5691CBAEB18}"/>
              </a:ext>
            </a:extLst>
          </p:cNvPr>
          <p:cNvGrpSpPr/>
          <p:nvPr/>
        </p:nvGrpSpPr>
        <p:grpSpPr>
          <a:xfrm>
            <a:off x="4202574" y="5182453"/>
            <a:ext cx="5230738" cy="770951"/>
            <a:chOff x="3378873" y="5402751"/>
            <a:chExt cx="5230738" cy="770951"/>
          </a:xfrm>
        </p:grpSpPr>
        <p:sp>
          <p:nvSpPr>
            <p:cNvPr id="13" name="Rectangle: Rounded Corners 11">
              <a:extLst>
                <a:ext uri="{FF2B5EF4-FFF2-40B4-BE49-F238E27FC236}">
                  <a16:creationId xmlns:a16="http://schemas.microsoft.com/office/drawing/2014/main" id="{074317D3-25D4-36C1-63F0-2D3D73405267}"/>
                </a:ext>
              </a:extLst>
            </p:cNvPr>
            <p:cNvSpPr/>
            <p:nvPr/>
          </p:nvSpPr>
          <p:spPr>
            <a:xfrm>
              <a:off x="3378873" y="5402751"/>
              <a:ext cx="5230737" cy="770951"/>
            </a:xfrm>
            <a:prstGeom prst="roundRect">
              <a:avLst/>
            </a:prstGeom>
            <a:ln w="19050">
              <a:solidFill>
                <a:srgbClr val="FED76A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9647A2-2897-ADE7-62BC-A6AA26522A4D}"/>
                </a:ext>
              </a:extLst>
            </p:cNvPr>
            <p:cNvSpPr/>
            <p:nvPr/>
          </p:nvSpPr>
          <p:spPr>
            <a:xfrm>
              <a:off x="4082309" y="5468030"/>
              <a:ext cx="4527302" cy="6309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600" b="1" dirty="0">
                  <a:solidFill>
                    <a:srgbClr val="F37A8A"/>
                  </a:solidFill>
                  <a:latin typeface="+mn-lt"/>
                  <a:cs typeface="Arial" panose="020B0604020202020204" pitchFamily="34" charset="0"/>
                </a:rPr>
                <a:t>Remember: </a:t>
              </a:r>
              <a:r>
                <a:rPr lang="en-US" sz="1600" dirty="0">
                  <a:solidFill>
                    <a:srgbClr val="F37A8A"/>
                  </a:solidFill>
                  <a:latin typeface="+mn-lt"/>
                  <a:cs typeface="Arial" panose="020B0604020202020204" pitchFamily="34" charset="0"/>
                </a:rPr>
                <a:t>If you are having trouble with your assignments, contact your lecturer or tutor for help.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57560F2-F904-AF60-064D-B6816028E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8394" y="5538286"/>
              <a:ext cx="514199" cy="514199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A2FED09-3008-AABA-0CCF-B83A6C1FE584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7317333" y="552201"/>
            <a:ext cx="2126057" cy="546241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F617ED98-14DC-CAAB-49CD-8EA62B0050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440" y="1318748"/>
            <a:ext cx="1037949" cy="25606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832ED4F-007F-3DB7-75A1-90549FAB5E8A}"/>
              </a:ext>
            </a:extLst>
          </p:cNvPr>
          <p:cNvGrpSpPr/>
          <p:nvPr/>
        </p:nvGrpSpPr>
        <p:grpSpPr>
          <a:xfrm>
            <a:off x="5877061" y="1823690"/>
            <a:ext cx="3554471" cy="2728233"/>
            <a:chOff x="1299411" y="2296784"/>
            <a:chExt cx="3554471" cy="2728233"/>
          </a:xfrm>
        </p:grpSpPr>
        <p:pic>
          <p:nvPicPr>
            <p:cNvPr id="4" name="Graphic 7">
              <a:extLst>
                <a:ext uri="{FF2B5EF4-FFF2-40B4-BE49-F238E27FC236}">
                  <a16:creationId xmlns:a16="http://schemas.microsoft.com/office/drawing/2014/main" id="{03D6DDEF-7DFE-E378-30FB-87075BEC2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21507" y="2296784"/>
              <a:ext cx="2542166" cy="272823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11B9190-0EF9-8E54-C47B-C3B36F939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32547" y="3357243"/>
              <a:ext cx="626322" cy="44030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0DDFD1-8241-3EC0-56A9-B8643CFDA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66669" y="2627349"/>
              <a:ext cx="1287213" cy="50478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AA34F55-2B56-011B-C605-8A76C5507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99411" y="2691983"/>
              <a:ext cx="865917" cy="611236"/>
            </a:xfrm>
            <a:prstGeom prst="rect">
              <a:avLst/>
            </a:prstGeom>
          </p:spPr>
        </p:pic>
      </p:grp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6E6BE83B-6315-235D-A1DD-C0155BB671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60" y="483107"/>
            <a:ext cx="2906119" cy="43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58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C3B34EC-9CD3-460E-46E4-D956118D0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4059" y="1574814"/>
            <a:ext cx="5403002" cy="794865"/>
          </a:xfrm>
        </p:spPr>
        <p:txBody>
          <a:bodyPr/>
          <a:lstStyle/>
          <a:p>
            <a:r>
              <a:rPr lang="en-US" sz="2800" b="1" i="0" kern="1300" dirty="0">
                <a:solidFill>
                  <a:srgbClr val="000000"/>
                </a:solidFill>
                <a:effectLst/>
                <a:ea typeface="Adobe Gothic Std B" panose="020B0800000000000000" pitchFamily="34" charset="-128"/>
              </a:rPr>
              <a:t>Commercial cheating services are</a:t>
            </a:r>
            <a:br>
              <a:rPr lang="en-US" sz="2800" b="1" i="0" kern="1300" dirty="0">
                <a:solidFill>
                  <a:srgbClr val="000000"/>
                </a:solidFill>
                <a:effectLst/>
                <a:ea typeface="Adobe Gothic Std B" panose="020B0800000000000000" pitchFamily="34" charset="-128"/>
              </a:rPr>
            </a:br>
            <a:r>
              <a:rPr lang="en-US" sz="2800" b="1" i="0" kern="1300" dirty="0">
                <a:solidFill>
                  <a:schemeClr val="accent6"/>
                </a:solidFill>
                <a:effectLst/>
                <a:ea typeface="Adobe Gothic Std B" panose="020B0800000000000000" pitchFamily="34" charset="-128"/>
              </a:rPr>
              <a:t>illegal in Australia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D963735-42E6-76C8-6B37-E7A94ABB1B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4058" y="2548905"/>
            <a:ext cx="4703583" cy="1654175"/>
          </a:xfrm>
        </p:spPr>
        <p:txBody>
          <a:bodyPr/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It is illegal to sell or promote commercial academic cheating services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Criminal penalties include up to 2 years in prison and fines of up to $110,000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Students who use these services face disciplinary action in accordance with this institution’s policies.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CEFEEA-00A5-DE1C-06DB-FDC85B67173A}"/>
              </a:ext>
            </a:extLst>
          </p:cNvPr>
          <p:cNvSpPr/>
          <p:nvPr/>
        </p:nvSpPr>
        <p:spPr>
          <a:xfrm>
            <a:off x="4491918" y="4769169"/>
            <a:ext cx="4998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3B45"/>
                </a:solidFill>
                <a:latin typeface="+mn-lt"/>
                <a:cs typeface="Arial" panose="020B0604020202020204" pitchFamily="34" charset="0"/>
              </a:rPr>
              <a:t>Visit teqsa.gov.au/cheating for more information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655D56-E31C-3B3D-CC13-41B3FE1970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02574" y="4849192"/>
            <a:ext cx="256395" cy="21145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589EC3A-8A37-E905-5305-B5691CBAEB18}"/>
              </a:ext>
            </a:extLst>
          </p:cNvPr>
          <p:cNvGrpSpPr/>
          <p:nvPr/>
        </p:nvGrpSpPr>
        <p:grpSpPr>
          <a:xfrm>
            <a:off x="4202574" y="5182453"/>
            <a:ext cx="5230738" cy="770951"/>
            <a:chOff x="3378873" y="5402751"/>
            <a:chExt cx="5230738" cy="770951"/>
          </a:xfrm>
        </p:grpSpPr>
        <p:sp>
          <p:nvSpPr>
            <p:cNvPr id="13" name="Rectangle: Rounded Corners 11">
              <a:extLst>
                <a:ext uri="{FF2B5EF4-FFF2-40B4-BE49-F238E27FC236}">
                  <a16:creationId xmlns:a16="http://schemas.microsoft.com/office/drawing/2014/main" id="{074317D3-25D4-36C1-63F0-2D3D73405267}"/>
                </a:ext>
              </a:extLst>
            </p:cNvPr>
            <p:cNvSpPr/>
            <p:nvPr/>
          </p:nvSpPr>
          <p:spPr>
            <a:xfrm>
              <a:off x="3378873" y="5402751"/>
              <a:ext cx="5230737" cy="770951"/>
            </a:xfrm>
            <a:prstGeom prst="roundRect">
              <a:avLst/>
            </a:prstGeom>
            <a:ln w="19050">
              <a:solidFill>
                <a:srgbClr val="FED76A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9647A2-2897-ADE7-62BC-A6AA26522A4D}"/>
                </a:ext>
              </a:extLst>
            </p:cNvPr>
            <p:cNvSpPr/>
            <p:nvPr/>
          </p:nvSpPr>
          <p:spPr>
            <a:xfrm>
              <a:off x="4082309" y="5468030"/>
              <a:ext cx="4527302" cy="6309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600" b="1" dirty="0">
                  <a:solidFill>
                    <a:srgbClr val="F37A8A"/>
                  </a:solidFill>
                  <a:latin typeface="+mn-lt"/>
                  <a:cs typeface="Arial" panose="020B0604020202020204" pitchFamily="34" charset="0"/>
                </a:rPr>
                <a:t>Remember: </a:t>
              </a:r>
              <a:r>
                <a:rPr lang="en-US" sz="1600" dirty="0">
                  <a:solidFill>
                    <a:srgbClr val="F37A8A"/>
                  </a:solidFill>
                  <a:latin typeface="+mn-lt"/>
                  <a:cs typeface="Arial" panose="020B0604020202020204" pitchFamily="34" charset="0"/>
                </a:rPr>
                <a:t>If you are having trouble with your assignments, contact your lecturer or tutor for help.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57560F2-F904-AF60-064D-B6816028E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8394" y="5538286"/>
              <a:ext cx="514199" cy="514199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A2FED09-3008-AABA-0CCF-B83A6C1FE584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7317333" y="552201"/>
            <a:ext cx="2126057" cy="546241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F617ED98-14DC-CAAB-49CD-8EA62B0050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440" y="1318748"/>
            <a:ext cx="1037949" cy="25606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1DE973E-5436-D074-FBCB-F662B77EFE58}"/>
              </a:ext>
            </a:extLst>
          </p:cNvPr>
          <p:cNvGrpSpPr/>
          <p:nvPr/>
        </p:nvGrpSpPr>
        <p:grpSpPr>
          <a:xfrm>
            <a:off x="5592774" y="1875980"/>
            <a:ext cx="3839167" cy="2644999"/>
            <a:chOff x="638415" y="2603301"/>
            <a:chExt cx="3839167" cy="264499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15CB672-9A7B-1703-4AEE-3C7EBEB1F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8627" y="2603301"/>
              <a:ext cx="2566909" cy="264499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E66FE74-D9DC-4064-9737-2F8B47247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8415" y="3063548"/>
              <a:ext cx="1260423" cy="41190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6720FB0-B0B3-69C8-15BD-5EFC0D2ED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24291" y="2647276"/>
              <a:ext cx="1153291" cy="416272"/>
            </a:xfrm>
            <a:prstGeom prst="rect">
              <a:avLst/>
            </a:prstGeom>
          </p:spPr>
        </p:pic>
      </p:grpSp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341CC844-CBCC-A69A-EFA2-181DAA4296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60" y="483107"/>
            <a:ext cx="2906119" cy="43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25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C3B34EC-9CD3-460E-46E4-D956118D0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4059" y="1574814"/>
            <a:ext cx="5403002" cy="794865"/>
          </a:xfrm>
        </p:spPr>
        <p:txBody>
          <a:bodyPr/>
          <a:lstStyle/>
          <a:p>
            <a:r>
              <a:rPr lang="en-US" sz="2800" b="1" i="0" kern="1300" dirty="0">
                <a:solidFill>
                  <a:srgbClr val="000000"/>
                </a:solidFill>
                <a:effectLst/>
                <a:ea typeface="Adobe Gothic Std B" panose="020B0800000000000000" pitchFamily="34" charset="-128"/>
              </a:rPr>
              <a:t>What is </a:t>
            </a:r>
            <a:br>
              <a:rPr lang="en-US" sz="2800" b="1" i="0" kern="1300" dirty="0">
                <a:solidFill>
                  <a:srgbClr val="000000"/>
                </a:solidFill>
                <a:effectLst/>
                <a:ea typeface="Adobe Gothic Std B" panose="020B0800000000000000" pitchFamily="34" charset="-128"/>
              </a:rPr>
            </a:br>
            <a:r>
              <a:rPr lang="en-US" sz="2800" b="1" i="0" kern="1300" dirty="0">
                <a:solidFill>
                  <a:schemeClr val="accent6"/>
                </a:solidFill>
                <a:effectLst/>
                <a:ea typeface="Adobe Gothic Std B" panose="020B0800000000000000" pitchFamily="34" charset="-128"/>
              </a:rPr>
              <a:t>academic integrity?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D963735-42E6-76C8-6B37-E7A94ABB1B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4058" y="2548905"/>
            <a:ext cx="4703583" cy="165417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If you’re new to study at an Australian higher education institution, please note that academic integrity standards might be different from where you’ve studied before.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Make sure you understand your institution’s academic integrity policies and practices and follow them during your course.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Doing this will help you to uphold your own academic integrity and that of your institution.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CEFEEA-00A5-DE1C-06DB-FDC85B67173A}"/>
              </a:ext>
            </a:extLst>
          </p:cNvPr>
          <p:cNvSpPr/>
          <p:nvPr/>
        </p:nvSpPr>
        <p:spPr>
          <a:xfrm>
            <a:off x="4491918" y="4769169"/>
            <a:ext cx="4998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3B45"/>
                </a:solidFill>
                <a:latin typeface="+mn-lt"/>
                <a:cs typeface="Arial" panose="020B0604020202020204" pitchFamily="34" charset="0"/>
              </a:rPr>
              <a:t>Learn more at teqsa.gov.au/cheating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655D56-E31C-3B3D-CC13-41B3FE1970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02574" y="4849192"/>
            <a:ext cx="256395" cy="21145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589EC3A-8A37-E905-5305-B5691CBAEB18}"/>
              </a:ext>
            </a:extLst>
          </p:cNvPr>
          <p:cNvGrpSpPr/>
          <p:nvPr/>
        </p:nvGrpSpPr>
        <p:grpSpPr>
          <a:xfrm>
            <a:off x="4202574" y="5182453"/>
            <a:ext cx="5230738" cy="770951"/>
            <a:chOff x="3378873" y="5402751"/>
            <a:chExt cx="5230738" cy="770951"/>
          </a:xfrm>
        </p:grpSpPr>
        <p:sp>
          <p:nvSpPr>
            <p:cNvPr id="13" name="Rectangle: Rounded Corners 11">
              <a:extLst>
                <a:ext uri="{FF2B5EF4-FFF2-40B4-BE49-F238E27FC236}">
                  <a16:creationId xmlns:a16="http://schemas.microsoft.com/office/drawing/2014/main" id="{074317D3-25D4-36C1-63F0-2D3D73405267}"/>
                </a:ext>
              </a:extLst>
            </p:cNvPr>
            <p:cNvSpPr/>
            <p:nvPr/>
          </p:nvSpPr>
          <p:spPr>
            <a:xfrm>
              <a:off x="3378873" y="5402751"/>
              <a:ext cx="5230737" cy="770951"/>
            </a:xfrm>
            <a:prstGeom prst="roundRect">
              <a:avLst/>
            </a:prstGeom>
            <a:ln w="19050">
              <a:solidFill>
                <a:srgbClr val="FED76A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9647A2-2897-ADE7-62BC-A6AA26522A4D}"/>
                </a:ext>
              </a:extLst>
            </p:cNvPr>
            <p:cNvSpPr/>
            <p:nvPr/>
          </p:nvSpPr>
          <p:spPr>
            <a:xfrm>
              <a:off x="4082309" y="5468030"/>
              <a:ext cx="4527302" cy="6309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600" b="1" dirty="0">
                  <a:solidFill>
                    <a:srgbClr val="F37A8A"/>
                  </a:solidFill>
                  <a:latin typeface="+mn-lt"/>
                  <a:cs typeface="Arial" panose="020B0604020202020204" pitchFamily="34" charset="0"/>
                </a:rPr>
                <a:t>Remember: </a:t>
              </a:r>
              <a:r>
                <a:rPr lang="en-US" sz="1600" dirty="0">
                  <a:solidFill>
                    <a:srgbClr val="F37A8A"/>
                  </a:solidFill>
                  <a:latin typeface="+mn-lt"/>
                  <a:cs typeface="Arial" panose="020B0604020202020204" pitchFamily="34" charset="0"/>
                </a:rPr>
                <a:t>If you are having trouble with your assignments, contact your lecturer or tutor for help.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57560F2-F904-AF60-064D-B6816028E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8394" y="5538286"/>
              <a:ext cx="514199" cy="514199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A2FED09-3008-AABA-0CCF-B83A6C1FE584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7317333" y="552201"/>
            <a:ext cx="2126057" cy="546241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F617ED98-14DC-CAAB-49CD-8EA62B0050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440" y="1318748"/>
            <a:ext cx="1037949" cy="25606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400CBB9-FA04-BC75-C41E-E063E759C6BD}"/>
              </a:ext>
            </a:extLst>
          </p:cNvPr>
          <p:cNvGrpSpPr/>
          <p:nvPr/>
        </p:nvGrpSpPr>
        <p:grpSpPr>
          <a:xfrm>
            <a:off x="5690655" y="1879154"/>
            <a:ext cx="3511879" cy="2519549"/>
            <a:chOff x="1532136" y="2004116"/>
            <a:chExt cx="3511879" cy="251954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AD70673-E6FB-29E2-4206-A9548FC5A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32136" y="2782054"/>
              <a:ext cx="1676648" cy="174161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42319C-8A22-EF0F-F340-EDBA05846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52864" y="2004116"/>
              <a:ext cx="1691151" cy="185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AE553FF-84A1-6214-976D-1C67A2E9B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2307463" y="2248330"/>
              <a:ext cx="1409947" cy="411922"/>
            </a:xfrm>
            <a:prstGeom prst="rect">
              <a:avLst/>
            </a:prstGeom>
          </p:spPr>
        </p:pic>
      </p:grp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512ABE9-EF0F-FF10-2464-C10FE4946D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60" y="483107"/>
            <a:ext cx="2906119" cy="43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7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C3B34EC-9CD3-460E-46E4-D956118D0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4059" y="1574814"/>
            <a:ext cx="5403002" cy="794865"/>
          </a:xfrm>
        </p:spPr>
        <p:txBody>
          <a:bodyPr/>
          <a:lstStyle/>
          <a:p>
            <a:r>
              <a:rPr lang="en-US" sz="2800" b="1" i="0" kern="1300" dirty="0">
                <a:solidFill>
                  <a:srgbClr val="000000"/>
                </a:solidFill>
                <a:effectLst/>
                <a:ea typeface="Adobe Gothic Std B" panose="020B0800000000000000" pitchFamily="34" charset="-128"/>
              </a:rPr>
              <a:t>Report</a:t>
            </a:r>
            <a:br>
              <a:rPr lang="en-US" sz="2800" b="1" i="0" kern="1300" dirty="0">
                <a:solidFill>
                  <a:srgbClr val="000000"/>
                </a:solidFill>
                <a:effectLst/>
                <a:ea typeface="Adobe Gothic Std B" panose="020B0800000000000000" pitchFamily="34" charset="-128"/>
              </a:rPr>
            </a:br>
            <a:r>
              <a:rPr lang="en-US" sz="2800" b="1" i="0" kern="1300" dirty="0">
                <a:solidFill>
                  <a:schemeClr val="accent6"/>
                </a:solidFill>
                <a:effectLst/>
                <a:ea typeface="Adobe Gothic Std B" panose="020B0800000000000000" pitchFamily="34" charset="-128"/>
              </a:rPr>
              <a:t>cheating services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D963735-42E6-76C8-6B37-E7A94ABB1B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4058" y="2548905"/>
            <a:ext cx="4703583" cy="165417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Commercial academic cheating services are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illegal in Australia.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If you find ads for illegal cheating services on: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email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social media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campus posters or business cards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CEFEEA-00A5-DE1C-06DB-FDC85B67173A}"/>
              </a:ext>
            </a:extLst>
          </p:cNvPr>
          <p:cNvSpPr/>
          <p:nvPr/>
        </p:nvSpPr>
        <p:spPr>
          <a:xfrm>
            <a:off x="4491918" y="4769169"/>
            <a:ext cx="4998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3B45"/>
                </a:solidFill>
                <a:latin typeface="+mn-lt"/>
                <a:cs typeface="Arial" panose="020B0604020202020204" pitchFamily="34" charset="0"/>
              </a:rPr>
              <a:t>Report them at teqsa.gov.au/cheating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655D56-E31C-3B3D-CC13-41B3FE1970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02574" y="4849192"/>
            <a:ext cx="256395" cy="21145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589EC3A-8A37-E905-5305-B5691CBAEB18}"/>
              </a:ext>
            </a:extLst>
          </p:cNvPr>
          <p:cNvGrpSpPr/>
          <p:nvPr/>
        </p:nvGrpSpPr>
        <p:grpSpPr>
          <a:xfrm>
            <a:off x="4202574" y="5182453"/>
            <a:ext cx="5230738" cy="770951"/>
            <a:chOff x="3378873" y="5402751"/>
            <a:chExt cx="5230738" cy="770951"/>
          </a:xfrm>
        </p:grpSpPr>
        <p:sp>
          <p:nvSpPr>
            <p:cNvPr id="13" name="Rectangle: Rounded Corners 11">
              <a:extLst>
                <a:ext uri="{FF2B5EF4-FFF2-40B4-BE49-F238E27FC236}">
                  <a16:creationId xmlns:a16="http://schemas.microsoft.com/office/drawing/2014/main" id="{074317D3-25D4-36C1-63F0-2D3D73405267}"/>
                </a:ext>
              </a:extLst>
            </p:cNvPr>
            <p:cNvSpPr/>
            <p:nvPr/>
          </p:nvSpPr>
          <p:spPr>
            <a:xfrm>
              <a:off x="3378873" y="5402751"/>
              <a:ext cx="5230737" cy="770951"/>
            </a:xfrm>
            <a:prstGeom prst="roundRect">
              <a:avLst/>
            </a:prstGeom>
            <a:ln w="19050">
              <a:solidFill>
                <a:srgbClr val="FED76A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9647A2-2897-ADE7-62BC-A6AA26522A4D}"/>
                </a:ext>
              </a:extLst>
            </p:cNvPr>
            <p:cNvSpPr/>
            <p:nvPr/>
          </p:nvSpPr>
          <p:spPr>
            <a:xfrm>
              <a:off x="4082309" y="5468030"/>
              <a:ext cx="4527302" cy="6309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600" b="1" dirty="0">
                  <a:solidFill>
                    <a:srgbClr val="F37A8A"/>
                  </a:solidFill>
                  <a:latin typeface="+mn-lt"/>
                  <a:cs typeface="Arial" panose="020B0604020202020204" pitchFamily="34" charset="0"/>
                </a:rPr>
                <a:t>Remember: </a:t>
              </a:r>
              <a:r>
                <a:rPr lang="en-US" sz="1600" dirty="0">
                  <a:solidFill>
                    <a:srgbClr val="F37A8A"/>
                  </a:solidFill>
                  <a:latin typeface="+mn-lt"/>
                  <a:cs typeface="Arial" panose="020B0604020202020204" pitchFamily="34" charset="0"/>
                </a:rPr>
                <a:t>If you are having trouble with your assignments, contact your lecturer or tutor for help.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57560F2-F904-AF60-064D-B6816028E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8394" y="5538286"/>
              <a:ext cx="514199" cy="514199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A2FED09-3008-AABA-0CCF-B83A6C1FE584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7317333" y="552201"/>
            <a:ext cx="2126057" cy="546241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F617ED98-14DC-CAAB-49CD-8EA62B0050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440" y="1318748"/>
            <a:ext cx="1037949" cy="2560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7756EA-1562-CBA2-4561-D2083AC6F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9661" y="1972246"/>
            <a:ext cx="1400441" cy="256679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E844872-8E21-73E0-ACAF-1302871918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60" y="483107"/>
            <a:ext cx="2906119" cy="43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82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C3B34EC-9CD3-460E-46E4-D956118D0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4059" y="1574814"/>
            <a:ext cx="5403002" cy="794865"/>
          </a:xfrm>
        </p:spPr>
        <p:txBody>
          <a:bodyPr/>
          <a:lstStyle/>
          <a:p>
            <a:r>
              <a:rPr lang="en-US" sz="2800" b="1" i="0" kern="1300" dirty="0">
                <a:solidFill>
                  <a:srgbClr val="000000"/>
                </a:solidFill>
                <a:effectLst/>
                <a:ea typeface="Adobe Gothic Std B" panose="020B0800000000000000" pitchFamily="34" charset="-128"/>
              </a:rPr>
              <a:t>Do your </a:t>
            </a:r>
            <a:br>
              <a:rPr lang="en-US" sz="2800" b="1" i="0" kern="1300" dirty="0">
                <a:solidFill>
                  <a:srgbClr val="000000"/>
                </a:solidFill>
                <a:effectLst/>
                <a:ea typeface="Adobe Gothic Std B" panose="020B0800000000000000" pitchFamily="34" charset="-128"/>
              </a:rPr>
            </a:br>
            <a:r>
              <a:rPr lang="en-US" sz="2800" b="1" i="0" kern="1300" dirty="0">
                <a:solidFill>
                  <a:schemeClr val="accent6"/>
                </a:solidFill>
                <a:effectLst/>
                <a:ea typeface="Adobe Gothic Std B" panose="020B0800000000000000" pitchFamily="34" charset="-128"/>
              </a:rPr>
              <a:t>own work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D963735-42E6-76C8-6B37-E7A94ABB1B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4058" y="2548905"/>
            <a:ext cx="4703583" cy="165417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Providing academic cheating services to students at Australian institutions is against the law.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Do not write essays, complete assignments or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sit exams for other students.</a:t>
            </a:r>
          </a:p>
          <a:p>
            <a:pPr marL="0" indent="0"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You risk criminal prosecution including</a:t>
            </a:r>
            <a:b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2 years in prison and up to $110,000 in fines.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CEFEEA-00A5-DE1C-06DB-FDC85B67173A}"/>
              </a:ext>
            </a:extLst>
          </p:cNvPr>
          <p:cNvSpPr/>
          <p:nvPr/>
        </p:nvSpPr>
        <p:spPr>
          <a:xfrm>
            <a:off x="4491918" y="4769169"/>
            <a:ext cx="4998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3B45"/>
                </a:solidFill>
                <a:latin typeface="+mn-lt"/>
                <a:cs typeface="Arial" panose="020B0604020202020204" pitchFamily="34" charset="0"/>
              </a:rPr>
              <a:t>Report them at teqsa.gov.au/cheating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655D56-E31C-3B3D-CC13-41B3FE1970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02574" y="4849192"/>
            <a:ext cx="256395" cy="21145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589EC3A-8A37-E905-5305-B5691CBAEB18}"/>
              </a:ext>
            </a:extLst>
          </p:cNvPr>
          <p:cNvGrpSpPr/>
          <p:nvPr/>
        </p:nvGrpSpPr>
        <p:grpSpPr>
          <a:xfrm>
            <a:off x="4202574" y="5182453"/>
            <a:ext cx="5230738" cy="770951"/>
            <a:chOff x="3378873" y="5402751"/>
            <a:chExt cx="5230738" cy="770951"/>
          </a:xfrm>
        </p:grpSpPr>
        <p:sp>
          <p:nvSpPr>
            <p:cNvPr id="13" name="Rectangle: Rounded Corners 11">
              <a:extLst>
                <a:ext uri="{FF2B5EF4-FFF2-40B4-BE49-F238E27FC236}">
                  <a16:creationId xmlns:a16="http://schemas.microsoft.com/office/drawing/2014/main" id="{074317D3-25D4-36C1-63F0-2D3D73405267}"/>
                </a:ext>
              </a:extLst>
            </p:cNvPr>
            <p:cNvSpPr/>
            <p:nvPr/>
          </p:nvSpPr>
          <p:spPr>
            <a:xfrm>
              <a:off x="3378873" y="5402751"/>
              <a:ext cx="5230737" cy="770951"/>
            </a:xfrm>
            <a:prstGeom prst="roundRect">
              <a:avLst/>
            </a:prstGeom>
            <a:ln w="19050">
              <a:solidFill>
                <a:srgbClr val="FED76A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9647A2-2897-ADE7-62BC-A6AA26522A4D}"/>
                </a:ext>
              </a:extLst>
            </p:cNvPr>
            <p:cNvSpPr/>
            <p:nvPr/>
          </p:nvSpPr>
          <p:spPr>
            <a:xfrm>
              <a:off x="4082309" y="5468030"/>
              <a:ext cx="4527302" cy="6309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600" b="1" dirty="0">
                  <a:solidFill>
                    <a:srgbClr val="F37A8A"/>
                  </a:solidFill>
                  <a:latin typeface="+mn-lt"/>
                  <a:cs typeface="Arial" panose="020B0604020202020204" pitchFamily="34" charset="0"/>
                </a:rPr>
                <a:t>Remember: </a:t>
              </a:r>
              <a:r>
                <a:rPr lang="en-US" sz="1600" dirty="0">
                  <a:solidFill>
                    <a:srgbClr val="F37A8A"/>
                  </a:solidFill>
                  <a:latin typeface="+mn-lt"/>
                  <a:cs typeface="Arial" panose="020B0604020202020204" pitchFamily="34" charset="0"/>
                </a:rPr>
                <a:t>If you are having trouble with your assignments, contact your lecturer or tutor for help.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57560F2-F904-AF60-064D-B6816028E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8394" y="5538286"/>
              <a:ext cx="514199" cy="514199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A2FED09-3008-AABA-0CCF-B83A6C1FE584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7317333" y="552201"/>
            <a:ext cx="2126057" cy="546241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F617ED98-14DC-CAAB-49CD-8EA62B0050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440" y="1318748"/>
            <a:ext cx="1037949" cy="25606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6B2EB4E-8651-9129-1DE3-F24D5F5EE3BF}"/>
              </a:ext>
            </a:extLst>
          </p:cNvPr>
          <p:cNvGrpSpPr/>
          <p:nvPr/>
        </p:nvGrpSpPr>
        <p:grpSpPr>
          <a:xfrm>
            <a:off x="5775209" y="1714823"/>
            <a:ext cx="3084247" cy="3131647"/>
            <a:chOff x="1046874" y="2047645"/>
            <a:chExt cx="3084247" cy="313164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65D4BD2-6BF5-6D98-4C81-90977330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81462" y="2047645"/>
              <a:ext cx="2549659" cy="313164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07DA21-DA16-A8F0-5954-45ADE3876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6874" y="2789664"/>
              <a:ext cx="1070483" cy="713655"/>
            </a:xfrm>
            <a:prstGeom prst="rect">
              <a:avLst/>
            </a:prstGeom>
          </p:spPr>
        </p:pic>
      </p:grp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0854692-5578-A8A5-F39F-A91EEB6710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60" y="483107"/>
            <a:ext cx="2906119" cy="43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811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3927</TotalTime>
  <Words>796</Words>
  <Application>Microsoft Office PowerPoint</Application>
  <PresentationFormat>A4 Paper (210x297 mm)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Adobe Gothic Std B</vt:lpstr>
      <vt:lpstr>Arial</vt:lpstr>
      <vt:lpstr>Arial Narrow</vt:lpstr>
      <vt:lpstr>Calibri</vt:lpstr>
      <vt:lpstr>Calibri Light</vt:lpstr>
      <vt:lpstr>Impact</vt:lpstr>
      <vt:lpstr>Sofia Pro</vt:lpstr>
      <vt:lpstr>Times New Roman</vt:lpstr>
      <vt:lpstr>Custom Design</vt:lpstr>
      <vt:lpstr>1_Custom Design</vt:lpstr>
      <vt:lpstr>3_Custom Design</vt:lpstr>
      <vt:lpstr>5_Custom Design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IHM_Education_PPT_Temp_V2</dc:title>
  <dc:creator>IHM</dc:creator>
  <cp:lastModifiedBy>Smitha S</cp:lastModifiedBy>
  <cp:revision>487</cp:revision>
  <cp:lastPrinted>2015-11-25T00:46:41Z</cp:lastPrinted>
  <dcterms:created xsi:type="dcterms:W3CDTF">2012-01-03T03:58:18Z</dcterms:created>
  <dcterms:modified xsi:type="dcterms:W3CDTF">2023-07-25T06:55:41Z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604752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